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Lst>
  <p:sldSz cy="5143500" cx="9144000"/>
  <p:notesSz cx="6858000" cy="9144000"/>
  <p:embeddedFontLst>
    <p:embeddedFont>
      <p:font typeface="Proxima Nova"/>
      <p:regular r:id="rId59"/>
      <p:bold r:id="rId60"/>
      <p:italic r:id="rId61"/>
      <p:boldItalic r:id="rId62"/>
    </p:embeddedFont>
    <p:embeddedFont>
      <p:font typeface="Proxima Nova Semibold"/>
      <p:regular r:id="rId63"/>
      <p:bold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6" roundtripDataSignature="AMtx7mgxQvySk61PPZjB8DgxFtJkRSD1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ProximaNova-boldItalic.fntdata"/><Relationship Id="rId61" Type="http://schemas.openxmlformats.org/officeDocument/2006/relationships/font" Target="fonts/ProximaNova-italic.fntdata"/><Relationship Id="rId20" Type="http://schemas.openxmlformats.org/officeDocument/2006/relationships/slide" Target="slides/slide16.xml"/><Relationship Id="rId64" Type="http://schemas.openxmlformats.org/officeDocument/2006/relationships/font" Target="fonts/ProximaNovaSemibold-bold.fntdata"/><Relationship Id="rId63" Type="http://schemas.openxmlformats.org/officeDocument/2006/relationships/font" Target="fonts/ProximaNovaSemibold-regular.fntdata"/><Relationship Id="rId22" Type="http://schemas.openxmlformats.org/officeDocument/2006/relationships/slide" Target="slides/slide18.xml"/><Relationship Id="rId66" Type="http://customschemas.google.com/relationships/presentationmetadata" Target="metadata"/><Relationship Id="rId21" Type="http://schemas.openxmlformats.org/officeDocument/2006/relationships/slide" Target="slides/slide17.xml"/><Relationship Id="rId65" Type="http://schemas.openxmlformats.org/officeDocument/2006/relationships/font" Target="fonts/ProximaNovaSemibold-boldItalic.fntdata"/><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ProximaNova-bold.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font" Target="fonts/ProximaNova-regular.fntdata"/><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Hello everyone, good morning/afternoon.</a:t>
            </a:r>
            <a:endParaRPr/>
          </a:p>
          <a:p>
            <a:pPr indent="0" lvl="0" marL="0" rtl="0" algn="l">
              <a:lnSpc>
                <a:spcPct val="100000"/>
              </a:lnSpc>
              <a:spcBef>
                <a:spcPts val="0"/>
              </a:spcBef>
              <a:spcAft>
                <a:spcPts val="0"/>
              </a:spcAft>
              <a:buSzPts val="1100"/>
              <a:buNone/>
            </a:pPr>
            <a:r>
              <a:rPr lang="en"/>
              <a:t>Thank you all so much for being here and being a part of my candidacy review.</a:t>
            </a:r>
            <a:endParaRPr/>
          </a:p>
          <a:p>
            <a:pPr indent="0" lvl="0" marL="0" rtl="0" algn="l">
              <a:lnSpc>
                <a:spcPct val="100000"/>
              </a:lnSpc>
              <a:spcBef>
                <a:spcPts val="0"/>
              </a:spcBef>
              <a:spcAft>
                <a:spcPts val="0"/>
              </a:spcAft>
              <a:buSzPts val="1100"/>
              <a:buNone/>
            </a:pPr>
            <a:r>
              <a:rPr lang="en"/>
              <a:t>I’m excited to present to you Uniqueness and Entrepreneurship. </a:t>
            </a:r>
            <a:endParaRPr/>
          </a:p>
          <a:p>
            <a:pPr indent="0" lvl="0" marL="0" rtl="0" algn="l">
              <a:lnSpc>
                <a:spcPct val="100000"/>
              </a:lnSpc>
              <a:spcBef>
                <a:spcPts val="0"/>
              </a:spcBef>
              <a:spcAft>
                <a:spcPts val="0"/>
              </a:spcAft>
              <a:buSzPts val="1100"/>
              <a:buNone/>
            </a:pPr>
            <a:r>
              <a:rPr lang="en"/>
              <a:t>As you will learn, the combined aspects of both uniqueness and </a:t>
            </a:r>
            <a:r>
              <a:rPr lang="en">
                <a:solidFill>
                  <a:schemeClr val="dk1"/>
                </a:solidFill>
              </a:rPr>
              <a:t>entrepreneurship tie into both my personal growth and my chosen company for my candidacy review.</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a:solidFill>
                  <a:schemeClr val="dk1"/>
                </a:solidFill>
              </a:rPr>
              <a:t>I have embarked on my journey to SCAD as a Graphic Design &amp; Visual Experience Master’s student. </a:t>
            </a:r>
            <a:endParaRPr>
              <a:solidFill>
                <a:schemeClr val="dk1"/>
              </a:solidFill>
            </a:endParaRPr>
          </a:p>
          <a:p>
            <a:pPr indent="0" lvl="0" marL="0" rtl="0" algn="l">
              <a:lnSpc>
                <a:spcPct val="100000"/>
              </a:lnSpc>
              <a:spcBef>
                <a:spcPts val="0"/>
              </a:spcBef>
              <a:spcAft>
                <a:spcPts val="0"/>
              </a:spcAft>
              <a:buClr>
                <a:srgbClr val="000000"/>
              </a:buClr>
              <a:buSzPts val="1100"/>
              <a:buFont typeface="Arial"/>
              <a:buNone/>
            </a:pPr>
            <a:r>
              <a:t/>
            </a:r>
            <a:endParaRPr>
              <a:solidFill>
                <a:schemeClr val="dk1"/>
              </a:solidFill>
            </a:endParaRPr>
          </a:p>
          <a:p>
            <a:pPr indent="0" lvl="0" marL="0" rtl="0" algn="l">
              <a:lnSpc>
                <a:spcPct val="100000"/>
              </a:lnSpc>
              <a:spcBef>
                <a:spcPts val="0"/>
              </a:spcBef>
              <a:spcAft>
                <a:spcPts val="0"/>
              </a:spcAft>
              <a:buClr>
                <a:srgbClr val="000000"/>
              </a:buClr>
              <a:buSzPts val="1100"/>
              <a:buFont typeface="Arial"/>
              <a:buNone/>
            </a:pPr>
            <a:r>
              <a:rPr lang="en">
                <a:solidFill>
                  <a:schemeClr val="dk1"/>
                </a:solidFill>
              </a:rPr>
              <a:t>These three projects that I’m about to present, which were completed during my graduate studies, illustrate technical skills, emotional connection and my sense of purpose.</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Professor Fano, Ideation Models &amp; Process, GDVX-702, Fall 2023</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[Give thanks to Prof. F if he’s one of the panelists]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Play video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With that in MIND, what started as a keyword with the word mind chosen ended up becoming the video you just saw and now this museum exhibit called Nature’s Mind which I would like to present to you now.  </a:t>
            </a:r>
            <a:endParaRPr/>
          </a:p>
          <a:p>
            <a:pPr indent="0" lvl="0" marL="0" rtl="0" algn="l">
              <a:lnSpc>
                <a:spcPct val="100000"/>
              </a:lnSpc>
              <a:spcBef>
                <a:spcPts val="0"/>
              </a:spcBef>
              <a:spcAft>
                <a:spcPts val="0"/>
              </a:spcAft>
              <a:buSzPts val="1100"/>
              <a:buNone/>
            </a:pPr>
            <a:r>
              <a:rPr lang="en"/>
              <a:t>Take a breath. </a:t>
            </a:r>
            <a:endParaRPr/>
          </a:p>
          <a:p>
            <a:pPr indent="0" lvl="0" marL="0" rtl="0" algn="l">
              <a:lnSpc>
                <a:spcPct val="100000"/>
              </a:lnSpc>
              <a:spcBef>
                <a:spcPts val="0"/>
              </a:spcBef>
              <a:spcAft>
                <a:spcPts val="0"/>
              </a:spcAft>
              <a:buSzPts val="1100"/>
              <a:buNone/>
            </a:pPr>
            <a:r>
              <a:rPr lang="en"/>
              <a:t>[Explain the concept of pareidolia. Say what the exhibit is about.]</a:t>
            </a:r>
            <a:endParaRPr/>
          </a:p>
          <a:p>
            <a:pPr indent="0" lvl="0" marL="0" rtl="0" algn="l">
              <a:lnSpc>
                <a:spcPct val="100000"/>
              </a:lnSpc>
              <a:spcBef>
                <a:spcPts val="0"/>
              </a:spcBef>
              <a:spcAft>
                <a:spcPts val="0"/>
              </a:spcAft>
              <a:buSzPts val="1100"/>
              <a:buNone/>
            </a:pPr>
            <a:r>
              <a:rPr lang="en"/>
              <a:t>[Open the pdf. Take time </a:t>
            </a:r>
            <a:r>
              <a:rPr lang="en">
                <a:solidFill>
                  <a:schemeClr val="dk1"/>
                </a:solidFill>
              </a:rPr>
              <a:t>on each slide and point out hidden resemblances on each visual.]</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Professor Wong, </a:t>
            </a:r>
            <a:r>
              <a:rPr lang="en"/>
              <a:t>Typographic Voice and Visual Narrative, GDVX-734, Winter 2024</a:t>
            </a:r>
            <a:endParaRPr/>
          </a:p>
          <a:p>
            <a:pPr indent="0" lvl="0" marL="0" rtl="0" algn="l">
              <a:lnSpc>
                <a:spcPct val="100000"/>
              </a:lnSpc>
              <a:spcBef>
                <a:spcPts val="0"/>
              </a:spcBef>
              <a:spcAft>
                <a:spcPts val="0"/>
              </a:spcAft>
              <a:buSzPts val="1100"/>
              <a:buNone/>
            </a:pPr>
            <a:r>
              <a:rPr lang="en"/>
              <a:t>First of all, I want to give a big shout out to Professor Wong who’s here with us today for being such an absolute wonderful professor during the Winter quarter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Play video</a:t>
            </a:r>
            <a:endParaRPr/>
          </a:p>
          <a:p>
            <a:pPr indent="0" lvl="0" marL="0" rtl="0" algn="l">
              <a:lnSpc>
                <a:spcPct val="100000"/>
              </a:lnSpc>
              <a:spcBef>
                <a:spcPts val="0"/>
              </a:spcBef>
              <a:spcAft>
                <a:spcPts val="0"/>
              </a:spcAft>
              <a:buSzPts val="1100"/>
              <a:buNone/>
            </a:pPr>
            <a:r>
              <a:rPr lang="en"/>
              <a:t>Everyone put your hands up!</a:t>
            </a:r>
            <a:endParaRPr/>
          </a:p>
          <a:p>
            <a:pPr indent="0" lvl="0" marL="0" rtl="0" algn="l">
              <a:lnSpc>
                <a:spcPct val="100000"/>
              </a:lnSpc>
              <a:spcBef>
                <a:spcPts val="0"/>
              </a:spcBef>
              <a:spcAft>
                <a:spcPts val="0"/>
              </a:spcAft>
              <a:buSzPts val="1100"/>
              <a:buNone/>
            </a:pPr>
            <a:r>
              <a:rPr lang="en"/>
              <a:t>I wanted to showcase Professor Wong’s typographic video here because it was an opportunity to sharpen my technical skills and experiment with the fundamentals of </a:t>
            </a:r>
            <a:r>
              <a:rPr lang="en">
                <a:solidFill>
                  <a:schemeClr val="dk1"/>
                </a:solidFill>
              </a:rPr>
              <a:t>typographic hierarchy in Adobe AfterEffects</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Now. The time has finally come to dig into my candidacy review project and deliverable.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t>Methodology —</a:t>
            </a:r>
            <a:endParaRPr b="1"/>
          </a:p>
          <a:p>
            <a:pPr indent="-298450" lvl="0" marL="457200" rtl="0" algn="l">
              <a:lnSpc>
                <a:spcPct val="100000"/>
              </a:lnSpc>
              <a:spcBef>
                <a:spcPts val="0"/>
              </a:spcBef>
              <a:spcAft>
                <a:spcPts val="0"/>
              </a:spcAft>
              <a:buSzPts val="1100"/>
              <a:buChar char="●"/>
            </a:pPr>
            <a:r>
              <a:rPr lang="en"/>
              <a:t>I chose the music industry because I’m a passionate musician who wants to enter this industry</a:t>
            </a:r>
            <a:endParaRPr/>
          </a:p>
          <a:p>
            <a:pPr indent="-298450" lvl="0" marL="457200" rtl="0" algn="l">
              <a:lnSpc>
                <a:spcPct val="100000"/>
              </a:lnSpc>
              <a:spcBef>
                <a:spcPts val="0"/>
              </a:spcBef>
              <a:spcAft>
                <a:spcPts val="0"/>
              </a:spcAft>
              <a:buSzPts val="1100"/>
              <a:buChar char="●"/>
            </a:pPr>
            <a:r>
              <a:rPr lang="en"/>
              <a:t>I started looking at larger well-known brands like Fender and Gibson but was advised by Assoc. Chair Eckersley to look for a smaller, lesser well-known company that would </a:t>
            </a:r>
            <a:r>
              <a:rPr lang="en">
                <a:solidFill>
                  <a:schemeClr val="dk1"/>
                </a:solidFill>
              </a:rPr>
              <a:t>not only </a:t>
            </a:r>
            <a:r>
              <a:rPr lang="en"/>
              <a:t>be less bureaucratic but more accessible, and boy was he right!</a:t>
            </a:r>
            <a:endParaRPr/>
          </a:p>
          <a:p>
            <a:pPr indent="-298450" lvl="1" marL="914400" rtl="0" algn="l">
              <a:lnSpc>
                <a:spcPct val="100000"/>
              </a:lnSpc>
              <a:spcBef>
                <a:spcPts val="0"/>
              </a:spcBef>
              <a:spcAft>
                <a:spcPts val="0"/>
              </a:spcAft>
              <a:buSzPts val="1100"/>
              <a:buChar char="○"/>
            </a:pPr>
            <a:r>
              <a:rPr lang="en"/>
              <a:t>Why I chose Balaguer — I chose Balaguer because of the uniqueness of their value proposition which I’m gonna explain momentarily, as well as their entrepreneurial spirit, which were two astounding attributes that resonated with me and my journey at SCAD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One of the delightful results of this candidacy review was my direct communication with the founder and CEO of Balaguer Guitars himself, Joe Balaguer, who was also kind enough to review my survey in addition to allowing me to share it on his private Facebook Group timeline.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 even presented him with a series of questions to help me better understand his company from the inside out, and having this form of direct communication with him was nothing short of profoundly impactful.</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ce29ce4a3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g2ce29ce4a3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Evidence slide</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[Only show for like a second and then move onto the next slide]</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Read slide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c78711a4cb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g2c78711a4cb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What I took away from my interview with Joe is that:</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t>Balaguer Guitars’ main objective is to put customers center stage with an instrument of their own that is unique and affordable.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 uniqueness that comes with these custom builds is reflective of the artists as both a person and a player.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
              <a:t>This plays a pivotal role in solidifying the company’s relationship with existing and prospective customers.</a:t>
            </a:r>
            <a:endParaRPr sz="1200">
              <a:solidFill>
                <a:schemeClr val="dk1"/>
              </a:solidFill>
              <a:latin typeface="Proxima Nova"/>
              <a:ea typeface="Proxima Nova"/>
              <a:cs typeface="Proxima Nova"/>
              <a:sym typeface="Proxima Nova"/>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What you are about to see are the results collected from </a:t>
            </a:r>
            <a:r>
              <a:rPr lang="en">
                <a:solidFill>
                  <a:schemeClr val="dk1"/>
                </a:solidFill>
              </a:rPr>
              <a:t>a Google Forms survey I conducted which Joe personally reviewed and encouraged his followers to fill out through his private Facebook group chat.</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c9fc706a4c_0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g2c9fc706a4c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c9fc706a4c_0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g2c9fc706a4c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c9fc706a4c_0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g2c9fc706a4c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c9fc706a4c_0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g2c9fc706a4c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Mostly 25-50 yr. Olds</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Vast majority is for younger and middle-aged demographics, few Gen-X</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The brand itself is not even a decade old and is not that well-known to wider demographics</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Balaguer doesn’t make guitars for kids like Fender and Squier</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Balaguer is more niche and targets audiences within certain music scenes like the Vans Warped Tour scene</a:t>
            </a:r>
            <a:endParaRPr>
              <a:solidFill>
                <a:schemeClr val="dk1"/>
              </a:solidFill>
              <a:latin typeface="Proxima Nova"/>
              <a:ea typeface="Proxima Nova"/>
              <a:cs typeface="Proxima Nova"/>
              <a:sym typeface="Proxima Nov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Balaguer spans a wide income range of demographics.</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1/3 of the pie chart in blue has an average yearly income of $0-$50,000</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The 27% in orange is $100,000–$200,000</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The 22% in red is $50,000–$100,000</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The 10% in green is $200,000+</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The percentages of red, orange and green combined is 59%</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latin typeface="Proxima Nova"/>
                <a:ea typeface="Proxima Nova"/>
                <a:cs typeface="Proxima Nova"/>
                <a:sym typeface="Proxima Nova"/>
              </a:rPr>
              <a:t>Balaguer does not span many female demographics in terms of players, which is typical for most guitar and instrument manufacturing companies.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Balaguer is not for beginners, but rather for people who are knowledgeable about guitars and are committed to playing. </a:t>
            </a:r>
            <a:r>
              <a:rPr lang="en">
                <a:solidFill>
                  <a:schemeClr val="dk1"/>
                </a:solidFill>
              </a:rPr>
              <a:t>It would be ludicrous to give a beginner guitarist a customized guitar when they don’t know anything about guitars in terms of the overall specs.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ce2d05c512_2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g2ce2d05c512_2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Read slide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c9fc706a4c_0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g2c9fc706a4c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In addition to learning about demographics, I learned about client needs and desires and discovered that the vast majority of Balaguer’s clients from my survey value product customization.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cbf4a58955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2cbf4a58955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In fact, 86% of respondents value product customization to satisfy their unique desires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To quote my interview with Joe, “How would you describe your ideal customer?” his answer was… [transition to next slide]</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cbf4a58955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2cbf4a58955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“Someone who is looking for a unique instrument as unique as themselves.”</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c9fc706a4c_0_1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2c9fc706a4c_0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Materials &amp; aesthetics are key. You want to have a guitar that is both comfortable and super easy to play.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c9fc706a4c_0_1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g2c9fc706a4c_0_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astounding customer service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c9fc706a4c_0_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g2c9fc706a4c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Read slide</a:t>
            </a:r>
            <a:endParaRPr/>
          </a:p>
          <a:p>
            <a:pPr indent="0" lvl="0" marL="0" rtl="0" algn="l">
              <a:lnSpc>
                <a:spcPct val="100000"/>
              </a:lnSpc>
              <a:spcBef>
                <a:spcPts val="0"/>
              </a:spcBef>
              <a:spcAft>
                <a:spcPts val="0"/>
              </a:spcAft>
              <a:buSzPts val="1100"/>
              <a:buNone/>
            </a:pPr>
            <a:r>
              <a:rPr lang="en"/>
              <a:t>Very few companies have this virtual feature incorporated into their business model</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c9fc706a4c_0_1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g2c9fc706a4c_0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Read slide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c9fc706a4c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2c9fc706a4c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Read slide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ce2d05c512_2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g2ce2d05c512_2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Here are examples of artists who chose Balaguer Guitars as their go-to brand of guitar who utilize their customized products</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cd3dee32cf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2cd3dee32cf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To reiterate, Balaguer ensures its commitment to solidify its relationship with current customers as well as attract new customers. [DON’T READ THE BULLETS]</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I have been creating art since age 3.</a:t>
            </a:r>
            <a:endParaRPr/>
          </a:p>
          <a:p>
            <a:pPr indent="-298450" lvl="0" marL="457200" rtl="0" algn="l">
              <a:lnSpc>
                <a:spcPct val="100000"/>
              </a:lnSpc>
              <a:spcBef>
                <a:spcPts val="0"/>
              </a:spcBef>
              <a:spcAft>
                <a:spcPts val="0"/>
              </a:spcAft>
              <a:buSzPts val="1100"/>
              <a:buChar char="●"/>
            </a:pPr>
            <a:r>
              <a:rPr lang="en"/>
              <a:t>As a graphic designer, illustrator, and artist, I think visually and create content using an eye for perspective, along with having a precise attention to detail and the ability to see movement.</a:t>
            </a:r>
            <a:endParaRPr/>
          </a:p>
          <a:p>
            <a:pPr indent="-298450" lvl="1" marL="914400" rtl="0" algn="l">
              <a:lnSpc>
                <a:spcPct val="100000"/>
              </a:lnSpc>
              <a:spcBef>
                <a:spcPts val="0"/>
              </a:spcBef>
              <a:spcAft>
                <a:spcPts val="0"/>
              </a:spcAft>
              <a:buSzPts val="1100"/>
              <a:buChar char="○"/>
            </a:pPr>
            <a:r>
              <a:rPr lang="en"/>
              <a:t>Given my Asperger’s diagnosis at 2 ½, my unique creativity is very reflective of who I am as a person, and I am empowered to share my creative abilities with the world and make a difference!</a:t>
            </a:r>
            <a:endParaRPr/>
          </a:p>
          <a:p>
            <a:pPr indent="-298450" lvl="0" marL="457200" rtl="0" algn="l">
              <a:lnSpc>
                <a:spcPct val="100000"/>
              </a:lnSpc>
              <a:spcBef>
                <a:spcPts val="0"/>
              </a:spcBef>
              <a:spcAft>
                <a:spcPts val="0"/>
              </a:spcAft>
              <a:buSzPts val="1100"/>
              <a:buChar char="●"/>
            </a:pPr>
            <a:r>
              <a:rPr lang="en"/>
              <a:t>I have had the opportunity and privilege to create freelance work for various clients outside of SCAD. </a:t>
            </a:r>
            <a:endParaRPr/>
          </a:p>
          <a:p>
            <a:pPr indent="-298450" lvl="0" marL="457200" rtl="0" algn="l">
              <a:lnSpc>
                <a:spcPct val="100000"/>
              </a:lnSpc>
              <a:spcBef>
                <a:spcPts val="0"/>
              </a:spcBef>
              <a:spcAft>
                <a:spcPts val="0"/>
              </a:spcAft>
              <a:buSzPts val="1100"/>
              <a:buChar char="●"/>
            </a:pPr>
            <a:r>
              <a:rPr lang="en"/>
              <a:t>Additionally, I have offered to sell my art to raise money for Neuro Talent Works, which is an organization that advances neurodiversity inclusion in the workplace by connecting employers to neurodivergent talent.</a:t>
            </a:r>
            <a:endParaRPr/>
          </a:p>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t>Methodology (cont’d) !</a:t>
            </a:r>
            <a:endParaRPr b="1"/>
          </a:p>
          <a:p>
            <a:pPr indent="0" lvl="0" marL="0" rtl="0" algn="l">
              <a:lnSpc>
                <a:spcPct val="100000"/>
              </a:lnSpc>
              <a:spcBef>
                <a:spcPts val="0"/>
              </a:spcBef>
              <a:spcAft>
                <a:spcPts val="0"/>
              </a:spcAft>
              <a:buSzPts val="1100"/>
              <a:buNone/>
            </a:pPr>
            <a:r>
              <a:rPr lang="en"/>
              <a:t>Let me explain how I went from research to deliverable: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c9fc706a4c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2c9fc706a4c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t>Methodology (cont’d) !</a:t>
            </a:r>
            <a:endParaRPr b="1"/>
          </a:p>
          <a:p>
            <a:pPr indent="-298450" lvl="0" marL="457200" rtl="0" algn="l">
              <a:lnSpc>
                <a:spcPct val="100000"/>
              </a:lnSpc>
              <a:spcBef>
                <a:spcPts val="0"/>
              </a:spcBef>
              <a:spcAft>
                <a:spcPts val="0"/>
              </a:spcAft>
              <a:buSzPts val="1100"/>
              <a:buChar char="●"/>
            </a:pPr>
            <a:r>
              <a:rPr lang="en"/>
              <a:t>Read slide</a:t>
            </a:r>
            <a:endParaRPr/>
          </a:p>
          <a:p>
            <a:pPr indent="-298450" lvl="0" marL="457200" rtl="0" algn="l">
              <a:lnSpc>
                <a:spcPct val="100000"/>
              </a:lnSpc>
              <a:spcBef>
                <a:spcPts val="0"/>
              </a:spcBef>
              <a:spcAft>
                <a:spcPts val="0"/>
              </a:spcAft>
              <a:buSzPts val="1100"/>
              <a:buChar char="●"/>
            </a:pPr>
            <a:r>
              <a:rPr lang="en"/>
              <a:t>I had a deep understanding of the demographics and their desire for uniqueness and customization which led me on a path</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cb623b75f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2cb623b75f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t>Methodology (cont’d) !</a:t>
            </a:r>
            <a:endParaRPr b="1"/>
          </a:p>
          <a:p>
            <a:pPr indent="-298450" lvl="0" marL="457200" rtl="0" algn="l">
              <a:lnSpc>
                <a:spcPct val="100000"/>
              </a:lnSpc>
              <a:spcBef>
                <a:spcPts val="0"/>
              </a:spcBef>
              <a:spcAft>
                <a:spcPts val="0"/>
              </a:spcAft>
              <a:buSzPts val="1100"/>
              <a:buChar char="●"/>
            </a:pPr>
            <a:r>
              <a:rPr lang="en"/>
              <a:t>Read slide</a:t>
            </a:r>
            <a:endParaRPr/>
          </a:p>
          <a:p>
            <a:pPr indent="-298450" lvl="0" marL="457200" rtl="0" algn="l">
              <a:lnSpc>
                <a:spcPct val="100000"/>
              </a:lnSpc>
              <a:spcBef>
                <a:spcPts val="0"/>
              </a:spcBef>
              <a:spcAft>
                <a:spcPts val="0"/>
              </a:spcAft>
              <a:buSzPts val="1100"/>
              <a:buChar char="●"/>
            </a:pPr>
            <a:r>
              <a:rPr lang="en"/>
              <a:t>I looked around to see what other competitors had for their own products and virtual </a:t>
            </a:r>
            <a:r>
              <a:rPr lang="en">
                <a:solidFill>
                  <a:schemeClr val="dk1"/>
                </a:solidFill>
              </a:rPr>
              <a:t>Build Your Own® instrument design and building tools</a:t>
            </a:r>
            <a:r>
              <a:rPr lang="en"/>
              <a:t> as well as their price points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cb623b75f2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g2cb623b75f2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t>Methodology (cont’d) !</a:t>
            </a:r>
            <a:endParaRPr b="1"/>
          </a:p>
          <a:p>
            <a:pPr indent="-298450" lvl="0" marL="457200" rtl="0" algn="l">
              <a:lnSpc>
                <a:spcPct val="100000"/>
              </a:lnSpc>
              <a:spcBef>
                <a:spcPts val="0"/>
              </a:spcBef>
              <a:spcAft>
                <a:spcPts val="0"/>
              </a:spcAft>
              <a:buSzPts val="1100"/>
              <a:buChar char="●"/>
            </a:pPr>
            <a:r>
              <a:rPr lang="en"/>
              <a:t>Read slide</a:t>
            </a:r>
            <a:endParaRPr/>
          </a:p>
          <a:p>
            <a:pPr indent="-298450" lvl="0" marL="457200" rtl="0" algn="l">
              <a:lnSpc>
                <a:spcPct val="100000"/>
              </a:lnSpc>
              <a:spcBef>
                <a:spcPts val="0"/>
              </a:spcBef>
              <a:spcAft>
                <a:spcPts val="0"/>
              </a:spcAft>
              <a:buSzPts val="1100"/>
              <a:buChar char="●"/>
            </a:pPr>
            <a:r>
              <a:rPr lang="en"/>
              <a:t>Drilling down on Balaguer and thinking about their existing customers and how to help Joe attract new customers while looking at market research, I concluded that customized merchandise with the same design would complement the instrument purchase through their virtual Build Your Own® tool.</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cb623b75f2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g2cb623b75f2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t>Methodology (cont’d) !</a:t>
            </a:r>
            <a:endParaRPr b="1"/>
          </a:p>
          <a:p>
            <a:pPr indent="-298450" lvl="0" marL="457200" rtl="0" algn="l">
              <a:lnSpc>
                <a:spcPct val="100000"/>
              </a:lnSpc>
              <a:spcBef>
                <a:spcPts val="0"/>
              </a:spcBef>
              <a:spcAft>
                <a:spcPts val="0"/>
              </a:spcAft>
              <a:buSzPts val="1100"/>
              <a:buChar char="●"/>
            </a:pPr>
            <a:r>
              <a:rPr lang="en">
                <a:solidFill>
                  <a:schemeClr val="dk1"/>
                </a:solidFill>
              </a:rPr>
              <a:t>No other company offers customized merchandise, specifically taking a customized instrument design and placing it on a t-shirt.</a:t>
            </a:r>
            <a:endParaRPr/>
          </a:p>
          <a:p>
            <a:pPr indent="-298450" lvl="0" marL="457200" rtl="0" algn="l">
              <a:lnSpc>
                <a:spcPct val="100000"/>
              </a:lnSpc>
              <a:spcBef>
                <a:spcPts val="0"/>
              </a:spcBef>
              <a:spcAft>
                <a:spcPts val="0"/>
              </a:spcAft>
              <a:buSzPts val="1100"/>
              <a:buChar char="●"/>
            </a:pPr>
            <a:r>
              <a:rPr lang="en">
                <a:solidFill>
                  <a:schemeClr val="dk1"/>
                </a:solidFill>
              </a:rPr>
              <a:t>I thought about having an entire store with mousepads, sweatshirts, posters and water bottles, but decided not to so that I could shift my focus to one deliverable</a:t>
            </a:r>
            <a:endParaRPr>
              <a:solidFill>
                <a:schemeClr val="dk1"/>
              </a:solidFill>
            </a:endParaRPr>
          </a:p>
          <a:p>
            <a:pPr indent="-298450" lvl="0" marL="457200" rtl="0" algn="l">
              <a:lnSpc>
                <a:spcPct val="100000"/>
              </a:lnSpc>
              <a:spcBef>
                <a:spcPts val="0"/>
              </a:spcBef>
              <a:spcAft>
                <a:spcPts val="0"/>
              </a:spcAft>
              <a:buSzPts val="1100"/>
              <a:buChar char="●"/>
            </a:pPr>
            <a:r>
              <a:rPr lang="en"/>
              <a:t>Upon examining Balaguer’s demographics, it was obvious that t-shirts were the most appropriate, specifically men aged 25-50.</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Read slide</a:t>
            </a:r>
            <a:endParaRPr>
              <a:solidFill>
                <a:srgbClr val="9900FF"/>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cda883ca50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2cda883ca50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Click on guitar — video showcasing a walkthrough of their virtual </a:t>
            </a:r>
            <a:r>
              <a:rPr lang="en">
                <a:solidFill>
                  <a:schemeClr val="dk1"/>
                </a:solidFill>
              </a:rPr>
              <a:t>Build Your Own® tool when customizing an instrument online to one’s personal specs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This is their differentiator in the marketplace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As we discussed, customization is the main takeaway from my research and Joe’s mission, which is supported by this tool and receives great reviews</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c7f526fd9d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g2c7f526fd9d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t>Pragmatics</a:t>
            </a:r>
            <a:endParaRPr b="1"/>
          </a:p>
          <a:p>
            <a:pPr indent="0" lvl="0" marL="0" rtl="0" algn="l">
              <a:lnSpc>
                <a:spcPct val="100000"/>
              </a:lnSpc>
              <a:spcBef>
                <a:spcPts val="0"/>
              </a:spcBef>
              <a:spcAft>
                <a:spcPts val="0"/>
              </a:spcAft>
              <a:buSzPts val="1100"/>
              <a:buNone/>
            </a:pPr>
            <a:r>
              <a:rPr lang="en"/>
              <a:t>Here are four designs, two of which are the same with the addition of a two-point perspective graphic fingerboard that replicates the same aesthetic as the given instrument design template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c7f526fd9d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g2c7f526fd9d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chemeClr val="dk1"/>
                </a:solidFill>
              </a:rPr>
              <a:t>Pragmatics (cont’d)</a:t>
            </a:r>
            <a:endParaRPr b="1">
              <a:solidFill>
                <a:schemeClr val="dk1"/>
              </a:solidFill>
            </a:endParaRPr>
          </a:p>
          <a:p>
            <a:pPr indent="0" lvl="0" marL="0" rtl="0" algn="l">
              <a:lnSpc>
                <a:spcPct val="100000"/>
              </a:lnSpc>
              <a:spcBef>
                <a:spcPts val="0"/>
              </a:spcBef>
              <a:spcAft>
                <a:spcPts val="0"/>
              </a:spcAft>
              <a:buSzPts val="1100"/>
              <a:buNone/>
            </a:pPr>
            <a:r>
              <a:rPr lang="en">
                <a:solidFill>
                  <a:schemeClr val="dk1"/>
                </a:solidFill>
              </a:rPr>
              <a:t>Here are more examples that showcase how the aesthetic from the guitar design templates is translated onto the two-point perspective fingerboard designs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Balaguer has a monochromatic color screen</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cda883ca50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g2cda883ca50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chemeClr val="dk1"/>
                </a:solidFill>
              </a:rPr>
              <a:t>Pragmatics (cont’d)</a:t>
            </a:r>
            <a:endParaRPr b="1">
              <a:solidFill>
                <a:schemeClr val="dk1"/>
              </a:solidFill>
            </a:endParaRPr>
          </a:p>
          <a:p>
            <a:pPr indent="0" lvl="0" marL="0" rtl="0" algn="l">
              <a:lnSpc>
                <a:spcPct val="100000"/>
              </a:lnSpc>
              <a:spcBef>
                <a:spcPts val="0"/>
              </a:spcBef>
              <a:spcAft>
                <a:spcPts val="0"/>
              </a:spcAft>
              <a:buSzPts val="1100"/>
              <a:buNone/>
            </a:pPr>
            <a:r>
              <a:rPr lang="en">
                <a:solidFill>
                  <a:schemeClr val="dk1"/>
                </a:solidFill>
              </a:rPr>
              <a:t>Here are examples with the two offset dots on the 12th fret.</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To be clear, anyone can purchase a t-shirt after designing their dream instrument using the Build Your Own® tool. However, only those who fulfill their orders for the instrument will receive the following on the back…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As you can see in the top picture, I am seen playing my oldest brother’s old Gibson Flying V at age 5 in 2004</a:t>
            </a:r>
            <a:endParaRPr/>
          </a:p>
          <a:p>
            <a:pPr indent="0" lvl="0" marL="0" rtl="0" algn="l">
              <a:lnSpc>
                <a:spcPct val="100000"/>
              </a:lnSpc>
              <a:spcBef>
                <a:spcPts val="0"/>
              </a:spcBef>
              <a:spcAft>
                <a:spcPts val="0"/>
              </a:spcAft>
              <a:buSzPts val="1100"/>
              <a:buNone/>
            </a:pPr>
            <a:r>
              <a:rPr lang="en"/>
              <a:t>Below in 2009, I am seen performing with a music program at age 10</a:t>
            </a:r>
            <a:endParaRPr/>
          </a:p>
          <a:p>
            <a:pPr indent="0" lvl="0" marL="0" rtl="0" algn="l">
              <a:lnSpc>
                <a:spcPct val="100000"/>
              </a:lnSpc>
              <a:spcBef>
                <a:spcPts val="0"/>
              </a:spcBef>
              <a:spcAft>
                <a:spcPts val="0"/>
              </a:spcAft>
              <a:buSzPts val="1100"/>
              <a:buNone/>
            </a:pPr>
            <a:r>
              <a:rPr lang="en"/>
              <a:t>On the right, you can see a series of some of my rock n’ roll/band art using sharpies on paper</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c7c88e0d9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2c7c88e0d9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Read slide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 serial number is not included on shirts for privacy &amp; security concerns. This only comes for those who designed a customized instrument using the </a:t>
            </a:r>
            <a:r>
              <a:rPr lang="en">
                <a:solidFill>
                  <a:schemeClr val="dk1"/>
                </a:solidFill>
              </a:rPr>
              <a:t>Build Your Own® tool and fulfilled their order, for no extra charge, as it is complementary.</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6cec2c3f43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g26cec2c3f43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Here is a closeup of Certificate of Authenticity printed on the back of t-shirts for those who fulfill their orders of actual instruments after customizing them online using the </a:t>
            </a:r>
            <a:r>
              <a:rPr lang="en">
                <a:solidFill>
                  <a:schemeClr val="dk1"/>
                </a:solidFill>
              </a:rPr>
              <a:t>Build Your Own® tool.</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This is free advertising for Balaguer Guitars as their uniqueness and customization qualities are emphasized through people walking around town</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 found a script typeface for the header that closely matched the same aesthetic when typing out the Certificate of Authenticity header text after examining the color scheme and typeface selection of Balauger’s brand identity</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c953ebfe56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g2c953ebfe56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Today I present to you my creation as a result of my understanding of the marketplace, research and creative development, which are customized Balaguer guitars on t-shirts! [show everyone the t-shirts on clothesline and offer one a design]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Transition to closing thoughts — “As I reflect on my first day of graduate school where I took IDUS-711 and learned about customer research and fast-forwarding to the creation of this project where I created a survey and connected with customers and synthesized their information, I was able to reach a point to where I could create a completely unique deliverable in the marketplace!”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Although my time here at SCAD will be coming to a close very soon, what I’ve learned from my experiences attending all my classes, as well as the creative input I’ve received from some of the most astounding and thought-provoking professors who have encouraged me to take things to the next level, is something that will always be a part of me throughout the rest of my life.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c78711a4cb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g2c78711a4cb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Hand out customized t-shirts &amp; guitar picks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Here are my sources.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I freehand drew this picture of Ian as a reference image while looking at my phone during class one day in high school.</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 gave it to him at an album release party of theirs in 2017 and to my surprise a couple weeks later, he direct messaged me on Instagram with a picture of my drawing of him on bass picks that he would throw out to the audience at each of their shows, and even mailed me some myself!!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t>Semantics</a:t>
            </a:r>
            <a:endParaRPr b="1"/>
          </a:p>
          <a:p>
            <a:pPr indent="-298450" lvl="0" marL="457200" rtl="0" algn="l">
              <a:lnSpc>
                <a:spcPct val="100000"/>
              </a:lnSpc>
              <a:spcBef>
                <a:spcPts val="0"/>
              </a:spcBef>
              <a:spcAft>
                <a:spcPts val="0"/>
              </a:spcAft>
              <a:buSzPts val="1100"/>
              <a:buChar char="●"/>
            </a:pPr>
            <a:r>
              <a:rPr lang="en"/>
              <a:t>Speaking of semantics, I accidentally came up with a word after getting tongue tied between two words “Explored” and “Experimented” which resulted in “Explorimented”, which is literally what I do, as I explore and experiment throughout my creative outlets of music and art</a:t>
            </a:r>
            <a:endParaRPr/>
          </a:p>
          <a:p>
            <a:pPr indent="-298450" lvl="0" marL="457200" rtl="0" algn="l">
              <a:lnSpc>
                <a:spcPct val="100000"/>
              </a:lnSpc>
              <a:spcBef>
                <a:spcPts val="0"/>
              </a:spcBef>
              <a:spcAft>
                <a:spcPts val="0"/>
              </a:spcAft>
              <a:buSzPts val="1100"/>
              <a:buChar char="●"/>
            </a:pPr>
            <a:r>
              <a:rPr lang="en"/>
              <a:t>Upon entering my first year of college, I explored creating art digitally using a wacom tablet and a stylus and working with software programs such as Adobe Photoshop and Illustrator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My hand drawn art </a:t>
            </a:r>
            <a:r>
              <a:rPr lang="en">
                <a:solidFill>
                  <a:schemeClr val="dk1"/>
                </a:solidFill>
              </a:rPr>
              <a:t>caught the attention of </a:t>
            </a:r>
            <a:r>
              <a:rPr lang="en"/>
              <a:t>the actual pop punk &amp; emo legends themselves!!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Being an entrepreneur myself, I can only imagine how difficult it must be to start something from the ground up.</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That is exactly why I applaud Joe Balaguer, founder and CEO of Balaguer Guitars, which is my company of choice for my candidacy review project, which we will review momentarily.</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 deeply admire his courage and determination,</a:t>
            </a:r>
            <a:r>
              <a:rPr lang="en"/>
              <a:t> as well as the reasons for why he founded his own company, which was to “make his guitars feel more personalized and affordable to a wide variety of clients.”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4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4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5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5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4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4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4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4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4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5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5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5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5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5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5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4.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hyperlink" Target="https://drive.google.com/file/d/12ouAgqWGWn5MLeqUEUA27D0Kc5AhdXgW/view?usp=sharing" TargetMode="External"/><Relationship Id="rId5"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hyperlink" Target="https://drive.google.com/file/d/1ueYOOMNPNzOZI4eq_zyHw5LBo-2-PhIH/view?usp=sharing" TargetMode="External"/><Relationship Id="rId5"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jpg"/><Relationship Id="rId4" Type="http://schemas.openxmlformats.org/officeDocument/2006/relationships/hyperlink" Target="https://drive.google.com/file/d/1wL9XONF20LWStd8Kd_nXE7BUc-cTl1Xs/view?usp=sharing" TargetMode="External"/><Relationship Id="rId5"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jp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3.jp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3.jp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3.jp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3.jp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3.jp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3.jp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3.jp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3.jpg"/><Relationship Id="rId4" Type="http://schemas.openxmlformats.org/officeDocument/2006/relationships/image" Target="../media/image59.jpg"/><Relationship Id="rId5" Type="http://schemas.openxmlformats.org/officeDocument/2006/relationships/image" Target="../media/image48.jpg"/><Relationship Id="rId6" Type="http://schemas.openxmlformats.org/officeDocument/2006/relationships/image" Target="../media/image4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3.jp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3.jpg"/><Relationship Id="rId4" Type="http://schemas.openxmlformats.org/officeDocument/2006/relationships/hyperlink" Target="https://drive.google.com/file/d/1N-9y7VOdc75k347VOkYOVaFJJhUmCTsg/view?usp=drive_link" TargetMode="External"/><Relationship Id="rId5" Type="http://schemas.openxmlformats.org/officeDocument/2006/relationships/image" Target="../media/image40.jpg"/><Relationship Id="rId6" Type="http://schemas.openxmlformats.org/officeDocument/2006/relationships/image" Target="../media/image3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3.jpg"/><Relationship Id="rId4" Type="http://schemas.openxmlformats.org/officeDocument/2006/relationships/image" Target="../media/image36.jpg"/><Relationship Id="rId5" Type="http://schemas.openxmlformats.org/officeDocument/2006/relationships/image" Target="../media/image34.jpg"/><Relationship Id="rId6" Type="http://schemas.openxmlformats.org/officeDocument/2006/relationships/image" Target="../media/image33.jpg"/><Relationship Id="rId7" Type="http://schemas.openxmlformats.org/officeDocument/2006/relationships/image" Target="../media/image49.jpg"/><Relationship Id="rId8"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3.jpg"/><Relationship Id="rId4" Type="http://schemas.openxmlformats.org/officeDocument/2006/relationships/image" Target="../media/image38.jpg"/><Relationship Id="rId5" Type="http://schemas.openxmlformats.org/officeDocument/2006/relationships/image" Target="../media/image37.jpg"/><Relationship Id="rId6" Type="http://schemas.openxmlformats.org/officeDocument/2006/relationships/image" Target="../media/image39.jpg"/><Relationship Id="rId7" Type="http://schemas.openxmlformats.org/officeDocument/2006/relationships/image" Target="../media/image44.jpg"/><Relationship Id="rId8"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3.jpg"/><Relationship Id="rId4" Type="http://schemas.openxmlformats.org/officeDocument/2006/relationships/image" Target="../media/image46.jpg"/><Relationship Id="rId5" Type="http://schemas.openxmlformats.org/officeDocument/2006/relationships/image" Target="../media/image56.png"/><Relationship Id="rId6" Type="http://schemas.openxmlformats.org/officeDocument/2006/relationships/image" Target="../media/image42.jpg"/><Relationship Id="rId7" Type="http://schemas.openxmlformats.org/officeDocument/2006/relationships/image" Target="../media/image60.png"/><Relationship Id="rId8"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5.jpg"/><Relationship Id="rId5" Type="http://schemas.openxmlformats.org/officeDocument/2006/relationships/image" Target="../media/image11.png"/><Relationship Id="rId6"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3.jpg"/><Relationship Id="rId4" Type="http://schemas.openxmlformats.org/officeDocument/2006/relationships/image" Target="../media/image4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3.jpg"/><Relationship Id="rId4" Type="http://schemas.openxmlformats.org/officeDocument/2006/relationships/image" Target="../media/image5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3.jpg"/><Relationship Id="rId4" Type="http://schemas.openxmlformats.org/officeDocument/2006/relationships/image" Target="../media/image55.png"/><Relationship Id="rId9" Type="http://schemas.openxmlformats.org/officeDocument/2006/relationships/image" Target="../media/image51.png"/><Relationship Id="rId5" Type="http://schemas.openxmlformats.org/officeDocument/2006/relationships/image" Target="../media/image61.png"/><Relationship Id="rId6" Type="http://schemas.openxmlformats.org/officeDocument/2006/relationships/image" Target="../media/image50.png"/><Relationship Id="rId7" Type="http://schemas.openxmlformats.org/officeDocument/2006/relationships/image" Target="../media/image54.png"/><Relationship Id="rId8"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3.jpg"/><Relationship Id="rId4" Type="http://schemas.openxmlformats.org/officeDocument/2006/relationships/hyperlink" Target="https://www.balaguerguitars.com/" TargetMode="External"/><Relationship Id="rId9" Type="http://schemas.openxmlformats.org/officeDocument/2006/relationships/hyperlink" Target="https://drive.google.com/file/d/1GRPGOzeqmvz9SYS9eppHk40F3Jqd9lZC/view?usp=sharing" TargetMode="External"/><Relationship Id="rId5" Type="http://schemas.openxmlformats.org/officeDocument/2006/relationships/hyperlink" Target="https://ethanaart.com/" TargetMode="External"/><Relationship Id="rId6" Type="http://schemas.openxmlformats.org/officeDocument/2006/relationships/hyperlink" Target="https://g.co/gemini/share/f4970cecea4b" TargetMode="External"/><Relationship Id="rId7" Type="http://schemas.openxmlformats.org/officeDocument/2006/relationships/hyperlink" Target="https://www.precedenceresearch.com/custom-tshirt-printing-market" TargetMode="External"/><Relationship Id="rId8" Type="http://schemas.openxmlformats.org/officeDocument/2006/relationships/hyperlink" Target="https://shermanaltshuler.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16.jp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9.jpg"/><Relationship Id="rId5" Type="http://schemas.openxmlformats.org/officeDocument/2006/relationships/image" Target="../media/image14.png"/><Relationship Id="rId6" Type="http://schemas.openxmlformats.org/officeDocument/2006/relationships/image" Target="../media/image19.jpg"/><Relationship Id="rId7"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18.jpg"/><Relationship Id="rId5" Type="http://schemas.openxmlformats.org/officeDocument/2006/relationships/image" Target="../media/image15.png"/><Relationship Id="rId6"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
          <p:cNvSpPr txBox="1"/>
          <p:nvPr>
            <p:ph type="ctrTitle"/>
          </p:nvPr>
        </p:nvSpPr>
        <p:spPr>
          <a:xfrm>
            <a:off x="1595500" y="1301500"/>
            <a:ext cx="5953200" cy="14958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5200"/>
              <a:buNone/>
            </a:pPr>
            <a:r>
              <a:rPr lang="en" sz="5500">
                <a:solidFill>
                  <a:srgbClr val="016FBA"/>
                </a:solidFill>
                <a:latin typeface="Proxima Nova Semibold"/>
                <a:ea typeface="Proxima Nova Semibold"/>
                <a:cs typeface="Proxima Nova Semibold"/>
                <a:sym typeface="Proxima Nova Semibold"/>
              </a:rPr>
              <a:t>Uniqueness and Entrepreneurship</a:t>
            </a:r>
            <a:endParaRPr sz="5500">
              <a:solidFill>
                <a:srgbClr val="016FBA"/>
              </a:solidFill>
              <a:latin typeface="Proxima Nova Semibold"/>
              <a:ea typeface="Proxima Nova Semibold"/>
              <a:cs typeface="Proxima Nova Semibold"/>
              <a:sym typeface="Proxima Nova Semibold"/>
            </a:endParaRPr>
          </a:p>
        </p:txBody>
      </p:sp>
      <p:pic>
        <p:nvPicPr>
          <p:cNvPr id="55" name="Google Shape;55;p1"/>
          <p:cNvPicPr preferRelativeResize="0"/>
          <p:nvPr/>
        </p:nvPicPr>
        <p:blipFill rotWithShape="1">
          <a:blip r:embed="rId4">
            <a:alphaModFix/>
          </a:blip>
          <a:srcRect b="0" l="0" r="0" t="0"/>
          <a:stretch/>
        </p:blipFill>
        <p:spPr>
          <a:xfrm>
            <a:off x="7791050" y="228600"/>
            <a:ext cx="1146950" cy="749550"/>
          </a:xfrm>
          <a:prstGeom prst="rect">
            <a:avLst/>
          </a:prstGeom>
          <a:noFill/>
          <a:ln>
            <a:noFill/>
          </a:ln>
        </p:spPr>
      </p:pic>
      <p:sp>
        <p:nvSpPr>
          <p:cNvPr id="56" name="Google Shape;56;p1"/>
          <p:cNvSpPr txBox="1"/>
          <p:nvPr>
            <p:ph idx="1" type="subTitle"/>
          </p:nvPr>
        </p:nvSpPr>
        <p:spPr>
          <a:xfrm>
            <a:off x="2623950" y="2915825"/>
            <a:ext cx="3896100" cy="1324500"/>
          </a:xfrm>
          <a:prstGeom prst="rect">
            <a:avLst/>
          </a:prstGeom>
          <a:noFill/>
          <a:ln>
            <a:noFill/>
          </a:ln>
        </p:spPr>
        <p:txBody>
          <a:bodyPr anchorCtr="0" anchor="ctr" bIns="91425" lIns="91425" spcFirstLastPara="1" rIns="91425" wrap="square" tIns="91425">
            <a:noAutofit/>
          </a:bodyPr>
          <a:lstStyle/>
          <a:p>
            <a:pPr indent="0" lvl="0" marL="0" rtl="0" algn="ctr">
              <a:lnSpc>
                <a:spcPct val="110000"/>
              </a:lnSpc>
              <a:spcBef>
                <a:spcPts val="600"/>
              </a:spcBef>
              <a:spcAft>
                <a:spcPts val="0"/>
              </a:spcAft>
              <a:buClr>
                <a:schemeClr val="dk1"/>
              </a:buClr>
              <a:buSzPts val="358"/>
              <a:buFont typeface="Arial"/>
              <a:buNone/>
            </a:pPr>
            <a:r>
              <a:rPr lang="en" sz="1840">
                <a:solidFill>
                  <a:schemeClr val="dk1"/>
                </a:solidFill>
                <a:latin typeface="Proxima Nova"/>
                <a:ea typeface="Proxima Nova"/>
                <a:cs typeface="Proxima Nova"/>
                <a:sym typeface="Proxima Nova"/>
              </a:rPr>
              <a:t>Ethan S. Altshuler</a:t>
            </a:r>
            <a:endParaRPr sz="1840">
              <a:solidFill>
                <a:schemeClr val="dk1"/>
              </a:solidFill>
              <a:latin typeface="Proxima Nova"/>
              <a:ea typeface="Proxima Nova"/>
              <a:cs typeface="Proxima Nova"/>
              <a:sym typeface="Proxima Nova"/>
            </a:endParaRPr>
          </a:p>
          <a:p>
            <a:pPr indent="0" lvl="0" marL="0" rtl="0" algn="ctr">
              <a:lnSpc>
                <a:spcPct val="110000"/>
              </a:lnSpc>
              <a:spcBef>
                <a:spcPts val="0"/>
              </a:spcBef>
              <a:spcAft>
                <a:spcPts val="0"/>
              </a:spcAft>
              <a:buClr>
                <a:schemeClr val="dk1"/>
              </a:buClr>
              <a:buSzPts val="358"/>
              <a:buFont typeface="Arial"/>
              <a:buNone/>
            </a:pPr>
            <a:r>
              <a:rPr lang="en" sz="1840">
                <a:solidFill>
                  <a:schemeClr val="dk1"/>
                </a:solidFill>
                <a:latin typeface="Proxima Nova"/>
                <a:ea typeface="Proxima Nova"/>
                <a:cs typeface="Proxima Nova"/>
                <a:sym typeface="Proxima Nova"/>
              </a:rPr>
              <a:t>Savannah College of Art and Design</a:t>
            </a:r>
            <a:endParaRPr sz="1840">
              <a:solidFill>
                <a:schemeClr val="dk1"/>
              </a:solidFill>
              <a:latin typeface="Proxima Nova"/>
              <a:ea typeface="Proxima Nova"/>
              <a:cs typeface="Proxima Nova"/>
              <a:sym typeface="Proxima Nova"/>
            </a:endParaRPr>
          </a:p>
          <a:p>
            <a:pPr indent="0" lvl="0" marL="0" rtl="0" algn="ctr">
              <a:lnSpc>
                <a:spcPct val="110000"/>
              </a:lnSpc>
              <a:spcBef>
                <a:spcPts val="0"/>
              </a:spcBef>
              <a:spcAft>
                <a:spcPts val="0"/>
              </a:spcAft>
              <a:buClr>
                <a:schemeClr val="dk1"/>
              </a:buClr>
              <a:buSzPts val="358"/>
              <a:buFont typeface="Arial"/>
              <a:buNone/>
            </a:pPr>
            <a:r>
              <a:rPr lang="en" sz="1840">
                <a:solidFill>
                  <a:schemeClr val="dk1"/>
                </a:solidFill>
                <a:latin typeface="Proxima Nova"/>
                <a:ea typeface="Proxima Nova"/>
                <a:cs typeface="Proxima Nova"/>
                <a:sym typeface="Proxima Nova"/>
              </a:rPr>
              <a:t>GDVX-565 MA Candidacy Review</a:t>
            </a:r>
            <a:endParaRPr sz="1840">
              <a:solidFill>
                <a:schemeClr val="dk1"/>
              </a:solidFill>
              <a:latin typeface="Proxima Nova"/>
              <a:ea typeface="Proxima Nova"/>
              <a:cs typeface="Proxima Nova"/>
              <a:sym typeface="Proxima Nova"/>
            </a:endParaRPr>
          </a:p>
          <a:p>
            <a:pPr indent="0" lvl="0" marL="0" rtl="0" algn="ctr">
              <a:lnSpc>
                <a:spcPct val="110000"/>
              </a:lnSpc>
              <a:spcBef>
                <a:spcPts val="0"/>
              </a:spcBef>
              <a:spcAft>
                <a:spcPts val="0"/>
              </a:spcAft>
              <a:buClr>
                <a:schemeClr val="dk1"/>
              </a:buClr>
              <a:buSzPts val="358"/>
              <a:buFont typeface="Arial"/>
              <a:buNone/>
            </a:pPr>
            <a:r>
              <a:rPr lang="en" sz="1840">
                <a:solidFill>
                  <a:schemeClr val="dk1"/>
                </a:solidFill>
                <a:latin typeface="Proxima Nova"/>
                <a:ea typeface="Proxima Nova"/>
                <a:cs typeface="Proxima Nova"/>
                <a:sym typeface="Proxima Nova"/>
              </a:rPr>
              <a:t>Friday, May 3rd, 2024</a:t>
            </a:r>
            <a:endParaRPr sz="410">
              <a:solidFill>
                <a:schemeClr val="dk1"/>
              </a:solidFill>
              <a:latin typeface="Proxima Nova"/>
              <a:ea typeface="Proxima Nova"/>
              <a:cs typeface="Proxima Nova"/>
              <a:sym typeface="Proxima Nova"/>
            </a:endParaRPr>
          </a:p>
        </p:txBody>
      </p:sp>
      <p:pic>
        <p:nvPicPr>
          <p:cNvPr id="57" name="Google Shape;57;p1"/>
          <p:cNvPicPr preferRelativeResize="0"/>
          <p:nvPr/>
        </p:nvPicPr>
        <p:blipFill rotWithShape="1">
          <a:blip r:embed="rId5">
            <a:alphaModFix/>
          </a:blip>
          <a:srcRect b="0" l="0" r="0" t="0"/>
          <a:stretch/>
        </p:blipFill>
        <p:spPr>
          <a:xfrm>
            <a:off x="7791050" y="4490317"/>
            <a:ext cx="1146950" cy="4245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 name="Shape 132"/>
        <p:cNvGrpSpPr/>
        <p:nvPr/>
      </p:nvGrpSpPr>
      <p:grpSpPr>
        <a:xfrm>
          <a:off x="0" y="0"/>
          <a:ext cx="0" cy="0"/>
          <a:chOff x="0" y="0"/>
          <a:chExt cx="0" cy="0"/>
        </a:xfrm>
      </p:grpSpPr>
      <p:sp>
        <p:nvSpPr>
          <p:cNvPr id="133" name="Google Shape;133;p10"/>
          <p:cNvSpPr txBox="1"/>
          <p:nvPr/>
        </p:nvSpPr>
        <p:spPr>
          <a:xfrm>
            <a:off x="1246900" y="778225"/>
            <a:ext cx="6345900" cy="1124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Graduate Studies</a:t>
            </a:r>
            <a:endParaRPr b="0" i="0" sz="1400" u="none" cap="none" strike="noStrike">
              <a:solidFill>
                <a:srgbClr val="016FBA"/>
              </a:solidFill>
              <a:latin typeface="Proxima Nova Semibold"/>
              <a:ea typeface="Proxima Nova Semibold"/>
              <a:cs typeface="Proxima Nova Semibold"/>
              <a:sym typeface="Proxima Nova Semibold"/>
            </a:endParaRPr>
          </a:p>
        </p:txBody>
      </p:sp>
      <p:sp>
        <p:nvSpPr>
          <p:cNvPr id="134" name="Google Shape;134;p10"/>
          <p:cNvSpPr txBox="1"/>
          <p:nvPr/>
        </p:nvSpPr>
        <p:spPr>
          <a:xfrm>
            <a:off x="1356199" y="1902550"/>
            <a:ext cx="6738300" cy="1985700"/>
          </a:xfrm>
          <a:prstGeom prst="rect">
            <a:avLst/>
          </a:prstGeom>
          <a:noFill/>
          <a:ln>
            <a:noFill/>
          </a:ln>
        </p:spPr>
        <p:txBody>
          <a:bodyPr anchorCtr="0" anchor="t" bIns="45700" lIns="91425" spcFirstLastPara="1" rIns="91425" wrap="square" tIns="45700">
            <a:noAutofit/>
          </a:bodyPr>
          <a:lstStyle/>
          <a:p>
            <a:pPr indent="-457200" lvl="1" marL="457200" marR="0" rtl="0" algn="l">
              <a:lnSpc>
                <a:spcPct val="90000"/>
              </a:lnSpc>
              <a:spcBef>
                <a:spcPts val="600"/>
              </a:spcBef>
              <a:spcAft>
                <a:spcPts val="0"/>
              </a:spcAft>
              <a:buClr>
                <a:srgbClr val="5FCBEF"/>
              </a:buClr>
              <a:buSzPts val="1920"/>
              <a:buFont typeface="Proxima Nova Semibold"/>
              <a:buChar char="►"/>
            </a:pPr>
            <a:r>
              <a:rPr b="0" i="0" lang="en" sz="2400" u="none" cap="none" strike="noStrike">
                <a:solidFill>
                  <a:srgbClr val="000000"/>
                </a:solidFill>
                <a:latin typeface="Proxima Nova Semibold"/>
                <a:ea typeface="Proxima Nova Semibold"/>
                <a:cs typeface="Proxima Nova Semibold"/>
                <a:sym typeface="Proxima Nova Semibold"/>
              </a:rPr>
              <a:t>Mind Video &amp; Nature’s Mind Exhibit</a:t>
            </a:r>
            <a:endParaRPr b="0" i="0" sz="2400" u="none" cap="none" strike="noStrike">
              <a:solidFill>
                <a:srgbClr val="000000"/>
              </a:solidFill>
              <a:latin typeface="Proxima Nova Semibold"/>
              <a:ea typeface="Proxima Nova Semibold"/>
              <a:cs typeface="Proxima Nova Semibold"/>
              <a:sym typeface="Proxima Nova Semibold"/>
            </a:endParaRPr>
          </a:p>
          <a:p>
            <a:pPr indent="-457200" lvl="1" marL="457200" marR="0" rtl="0" algn="l">
              <a:lnSpc>
                <a:spcPct val="90000"/>
              </a:lnSpc>
              <a:spcBef>
                <a:spcPts val="600"/>
              </a:spcBef>
              <a:spcAft>
                <a:spcPts val="0"/>
              </a:spcAft>
              <a:buClr>
                <a:srgbClr val="5FCBEF"/>
              </a:buClr>
              <a:buSzPts val="1920"/>
              <a:buFont typeface="Proxima Nova Semibold"/>
              <a:buChar char="►"/>
            </a:pPr>
            <a:r>
              <a:rPr b="0" i="0" lang="en" sz="2400" u="none" cap="none" strike="noStrike">
                <a:solidFill>
                  <a:srgbClr val="000000"/>
                </a:solidFill>
                <a:latin typeface="Proxima Nova Semibold"/>
                <a:ea typeface="Proxima Nova Semibold"/>
                <a:cs typeface="Proxima Nova Semibold"/>
                <a:sym typeface="Proxima Nova Semibold"/>
              </a:rPr>
              <a:t>I and Love and You Typographic Video</a:t>
            </a:r>
            <a:endParaRPr b="0" i="0" sz="2400" u="none" cap="none" strike="noStrike">
              <a:solidFill>
                <a:srgbClr val="000000"/>
              </a:solidFill>
              <a:latin typeface="Proxima Nova Semibold"/>
              <a:ea typeface="Proxima Nova Semibold"/>
              <a:cs typeface="Proxima Nova Semibold"/>
              <a:sym typeface="Proxima Nova Semibold"/>
            </a:endParaRPr>
          </a:p>
          <a:p>
            <a:pPr indent="-457200" lvl="1" marL="457200" marR="0" rtl="0" algn="l">
              <a:lnSpc>
                <a:spcPct val="90000"/>
              </a:lnSpc>
              <a:spcBef>
                <a:spcPts val="600"/>
              </a:spcBef>
              <a:spcAft>
                <a:spcPts val="0"/>
              </a:spcAft>
              <a:buClr>
                <a:srgbClr val="5FCBEF"/>
              </a:buClr>
              <a:buSzPts val="1920"/>
              <a:buFont typeface="Proxima Nova Semibold"/>
              <a:buChar char="►"/>
            </a:pPr>
            <a:r>
              <a:rPr b="0" i="0" lang="en" sz="2400" u="none" cap="none" strike="noStrike">
                <a:solidFill>
                  <a:srgbClr val="000000"/>
                </a:solidFill>
                <a:latin typeface="Proxima Nova Semibold"/>
                <a:ea typeface="Proxima Nova Semibold"/>
                <a:cs typeface="Proxima Nova Semibold"/>
                <a:sym typeface="Proxima Nova Semibold"/>
              </a:rPr>
              <a:t>Balaguer Guitars</a:t>
            </a:r>
            <a:endParaRPr b="0" i="0" sz="1400" u="none" cap="none" strike="noStrike">
              <a:solidFill>
                <a:srgbClr val="000000"/>
              </a:solidFill>
              <a:latin typeface="Proxima Nova Semibold"/>
              <a:ea typeface="Proxima Nova Semibold"/>
              <a:cs typeface="Proxima Nova Semibold"/>
              <a:sym typeface="Proxima Nova Semibold"/>
            </a:endParaRPr>
          </a:p>
        </p:txBody>
      </p:sp>
      <p:sp>
        <p:nvSpPr>
          <p:cNvPr id="135" name="Google Shape;135;p10"/>
          <p:cNvSpPr txBox="1"/>
          <p:nvPr/>
        </p:nvSpPr>
        <p:spPr>
          <a:xfrm>
            <a:off x="1246900" y="1270109"/>
            <a:ext cx="6561600" cy="58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Savannah College of Art &amp; Design</a:t>
            </a:r>
            <a:endParaRPr b="0" i="0" sz="3200" u="none" cap="none" strike="noStrike">
              <a:solidFill>
                <a:srgbClr val="016FBA"/>
              </a:solidFill>
              <a:latin typeface="Proxima Nova Semibold"/>
              <a:ea typeface="Proxima Nova Semibold"/>
              <a:cs typeface="Proxima Nova Semibold"/>
              <a:sym typeface="Proxima Nova Semibold"/>
            </a:endParaRPr>
          </a:p>
          <a:p>
            <a:pPr indent="0" lvl="0" marL="0" marR="0" rtl="0" algn="l">
              <a:lnSpc>
                <a:spcPct val="100000"/>
              </a:lnSpc>
              <a:spcBef>
                <a:spcPts val="0"/>
              </a:spcBef>
              <a:spcAft>
                <a:spcPts val="0"/>
              </a:spcAft>
              <a:buClr>
                <a:srgbClr val="2E83C3"/>
              </a:buClr>
              <a:buSzPts val="2400"/>
              <a:buFont typeface="Trebuchet MS"/>
              <a:buNone/>
            </a:pPr>
            <a:r>
              <a:t/>
            </a:r>
            <a:endParaRPr b="0" i="0" sz="32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sp>
        <p:nvSpPr>
          <p:cNvPr id="140" name="Google Shape;140;p11"/>
          <p:cNvSpPr txBox="1"/>
          <p:nvPr/>
        </p:nvSpPr>
        <p:spPr>
          <a:xfrm>
            <a:off x="1246897" y="778225"/>
            <a:ext cx="5808600" cy="107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Mind Video &amp; Nature’s Mind Exhibit</a:t>
            </a:r>
            <a:endParaRPr b="0" i="0" sz="1400" u="none" cap="none" strike="noStrike">
              <a:solidFill>
                <a:srgbClr val="016FBA"/>
              </a:solidFill>
              <a:latin typeface="Proxima Nova Semibold"/>
              <a:ea typeface="Proxima Nova Semibold"/>
              <a:cs typeface="Proxima Nova Semibold"/>
              <a:sym typeface="Proxima Nova Semibold"/>
            </a:endParaRPr>
          </a:p>
        </p:txBody>
      </p:sp>
      <p:sp>
        <p:nvSpPr>
          <p:cNvPr id="141" name="Google Shape;141;p11"/>
          <p:cNvSpPr txBox="1"/>
          <p:nvPr/>
        </p:nvSpPr>
        <p:spPr>
          <a:xfrm>
            <a:off x="1356199" y="1902550"/>
            <a:ext cx="6738300" cy="1985700"/>
          </a:xfrm>
          <a:prstGeom prst="rect">
            <a:avLst/>
          </a:prstGeom>
          <a:noFill/>
          <a:ln>
            <a:noFill/>
          </a:ln>
        </p:spPr>
        <p:txBody>
          <a:bodyPr anchorCtr="0" anchor="t" bIns="45700" lIns="91425" spcFirstLastPara="1" rIns="91425" wrap="square" tIns="45700">
            <a:noAutofit/>
          </a:bodyPr>
          <a:lstStyle/>
          <a:p>
            <a:pPr indent="-457200" lvl="1" marL="457200" marR="0" rtl="0" algn="l">
              <a:lnSpc>
                <a:spcPct val="90000"/>
              </a:lnSpc>
              <a:spcBef>
                <a:spcPts val="600"/>
              </a:spcBef>
              <a:spcAft>
                <a:spcPts val="0"/>
              </a:spcAft>
              <a:buClr>
                <a:srgbClr val="5FCBEF"/>
              </a:buClr>
              <a:buSzPts val="1920"/>
              <a:buFont typeface="Proxima Nova Semibold"/>
              <a:buChar char="►"/>
            </a:pPr>
            <a:r>
              <a:rPr b="0" i="0" lang="en" sz="2400" u="none" cap="none" strike="noStrike">
                <a:solidFill>
                  <a:srgbClr val="000000"/>
                </a:solidFill>
                <a:latin typeface="Proxima Nova Semibold"/>
                <a:ea typeface="Proxima Nova Semibold"/>
                <a:cs typeface="Proxima Nova Semibold"/>
                <a:sym typeface="Proxima Nova Semibold"/>
              </a:rPr>
              <a:t>Mind Video Precedes the Museum Exhibit</a:t>
            </a:r>
            <a:endParaRPr b="0" i="0" sz="2400" u="none" cap="none" strike="noStrike">
              <a:solidFill>
                <a:srgbClr val="000000"/>
              </a:solidFill>
              <a:latin typeface="Proxima Nova Semibold"/>
              <a:ea typeface="Proxima Nova Semibold"/>
              <a:cs typeface="Proxima Nova Semibold"/>
              <a:sym typeface="Proxima Nova Semibold"/>
            </a:endParaRPr>
          </a:p>
          <a:p>
            <a:pPr indent="-457200" lvl="1" marL="457200" marR="0" rtl="0" algn="l">
              <a:lnSpc>
                <a:spcPct val="90000"/>
              </a:lnSpc>
              <a:spcBef>
                <a:spcPts val="600"/>
              </a:spcBef>
              <a:spcAft>
                <a:spcPts val="0"/>
              </a:spcAft>
              <a:buClr>
                <a:srgbClr val="5FCBEF"/>
              </a:buClr>
              <a:buSzPts val="1920"/>
              <a:buFont typeface="Proxima Nova Semibold"/>
              <a:buChar char="►"/>
            </a:pPr>
            <a:r>
              <a:rPr b="0" i="0" lang="en" sz="2400" u="none" cap="none" strike="noStrike">
                <a:solidFill>
                  <a:srgbClr val="000000"/>
                </a:solidFill>
                <a:latin typeface="Proxima Nova Semibold"/>
                <a:ea typeface="Proxima Nova Semibold"/>
                <a:cs typeface="Proxima Nova Semibold"/>
                <a:sym typeface="Proxima Nova Semibold"/>
              </a:rPr>
              <a:t>Common Theme: Uniqueness</a:t>
            </a:r>
            <a:endParaRPr b="0" i="0" sz="2400" u="none" cap="none" strike="noStrike">
              <a:solidFill>
                <a:srgbClr val="000000"/>
              </a:solidFill>
              <a:latin typeface="Proxima Nova Semibold"/>
              <a:ea typeface="Proxima Nova Semibold"/>
              <a:cs typeface="Proxima Nova Semibold"/>
              <a:sym typeface="Proxima Nova Semibold"/>
            </a:endParaRPr>
          </a:p>
          <a:p>
            <a:pPr indent="-457200" lvl="1" marL="457200" marR="0" rtl="0" algn="l">
              <a:lnSpc>
                <a:spcPct val="90000"/>
              </a:lnSpc>
              <a:spcBef>
                <a:spcPts val="600"/>
              </a:spcBef>
              <a:spcAft>
                <a:spcPts val="0"/>
              </a:spcAft>
              <a:buClr>
                <a:srgbClr val="5FCBEF"/>
              </a:buClr>
              <a:buSzPts val="1920"/>
              <a:buFont typeface="Proxima Nova Semibold"/>
              <a:buChar char="►"/>
            </a:pPr>
            <a:r>
              <a:rPr b="0" i="0" lang="en" sz="2400" u="none" cap="none" strike="noStrike">
                <a:solidFill>
                  <a:srgbClr val="000000"/>
                </a:solidFill>
                <a:latin typeface="Proxima Nova Semibold"/>
                <a:ea typeface="Proxima Nova Semibold"/>
                <a:cs typeface="Proxima Nova Semibold"/>
                <a:sym typeface="Proxima Nova Semibold"/>
              </a:rPr>
              <a:t>Very Deep and Philosophical</a:t>
            </a:r>
            <a:endParaRPr b="0" i="0" sz="1400" u="none" cap="none" strike="noStrike">
              <a:solidFill>
                <a:srgbClr val="000000"/>
              </a:solidFill>
              <a:latin typeface="Proxima Nova Semibold"/>
              <a:ea typeface="Proxima Nova Semibold"/>
              <a:cs typeface="Proxima Nova Semibold"/>
              <a:sym typeface="Proxima Nova 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 name="Shape 145"/>
        <p:cNvGrpSpPr/>
        <p:nvPr/>
      </p:nvGrpSpPr>
      <p:grpSpPr>
        <a:xfrm>
          <a:off x="0" y="0"/>
          <a:ext cx="0" cy="0"/>
          <a:chOff x="0" y="0"/>
          <a:chExt cx="0" cy="0"/>
        </a:xfrm>
      </p:grpSpPr>
      <p:pic>
        <p:nvPicPr>
          <p:cNvPr id="146" name="Google Shape;146;p12">
            <a:hlinkClick r:id="rId4"/>
          </p:cNvPr>
          <p:cNvPicPr preferRelativeResize="0"/>
          <p:nvPr/>
        </p:nvPicPr>
        <p:blipFill rotWithShape="1">
          <a:blip r:embed="rId5">
            <a:alphaModFix/>
          </a:blip>
          <a:srcRect b="0" l="0" r="0" t="0"/>
          <a:stretch/>
        </p:blipFill>
        <p:spPr>
          <a:xfrm>
            <a:off x="2354675" y="1902550"/>
            <a:ext cx="4434648" cy="2494449"/>
          </a:xfrm>
          <a:prstGeom prst="rect">
            <a:avLst/>
          </a:prstGeom>
          <a:noFill/>
          <a:ln cap="flat" cmpd="sng" w="9525">
            <a:solidFill>
              <a:schemeClr val="dk1"/>
            </a:solidFill>
            <a:prstDash val="solid"/>
            <a:round/>
            <a:headEnd len="sm" w="sm" type="none"/>
            <a:tailEnd len="sm" w="sm" type="none"/>
          </a:ln>
        </p:spPr>
      </p:pic>
      <p:sp>
        <p:nvSpPr>
          <p:cNvPr id="147" name="Google Shape;147;p12"/>
          <p:cNvSpPr txBox="1"/>
          <p:nvPr/>
        </p:nvSpPr>
        <p:spPr>
          <a:xfrm>
            <a:off x="1246897" y="778225"/>
            <a:ext cx="5808600" cy="107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Mind Video </a:t>
            </a:r>
            <a:endParaRPr b="0" i="0" sz="14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1" name="Shape 151"/>
        <p:cNvGrpSpPr/>
        <p:nvPr/>
      </p:nvGrpSpPr>
      <p:grpSpPr>
        <a:xfrm>
          <a:off x="0" y="0"/>
          <a:ext cx="0" cy="0"/>
          <a:chOff x="0" y="0"/>
          <a:chExt cx="0" cy="0"/>
        </a:xfrm>
      </p:grpSpPr>
      <p:sp>
        <p:nvSpPr>
          <p:cNvPr id="152" name="Google Shape;152;p13"/>
          <p:cNvSpPr txBox="1"/>
          <p:nvPr/>
        </p:nvSpPr>
        <p:spPr>
          <a:xfrm>
            <a:off x="1246900" y="778225"/>
            <a:ext cx="6306600" cy="107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Nature’s Mind Exhibit</a:t>
            </a:r>
            <a:endParaRPr b="0" i="0" sz="1400" u="none" cap="none" strike="noStrike">
              <a:solidFill>
                <a:srgbClr val="016FBA"/>
              </a:solidFill>
              <a:latin typeface="Proxima Nova Semibold"/>
              <a:ea typeface="Proxima Nova Semibold"/>
              <a:cs typeface="Proxima Nova Semibold"/>
              <a:sym typeface="Proxima Nova Semibold"/>
            </a:endParaRPr>
          </a:p>
        </p:txBody>
      </p:sp>
      <p:pic>
        <p:nvPicPr>
          <p:cNvPr id="153" name="Google Shape;153;p13">
            <a:hlinkClick r:id="rId4"/>
          </p:cNvPr>
          <p:cNvPicPr preferRelativeResize="0"/>
          <p:nvPr/>
        </p:nvPicPr>
        <p:blipFill rotWithShape="1">
          <a:blip r:embed="rId5">
            <a:alphaModFix/>
          </a:blip>
          <a:srcRect b="0" l="0" r="0" t="0"/>
          <a:stretch/>
        </p:blipFill>
        <p:spPr>
          <a:xfrm>
            <a:off x="2354675" y="1902550"/>
            <a:ext cx="4434648" cy="249444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7" name="Shape 157"/>
        <p:cNvGrpSpPr/>
        <p:nvPr/>
      </p:nvGrpSpPr>
      <p:grpSpPr>
        <a:xfrm>
          <a:off x="0" y="0"/>
          <a:ext cx="0" cy="0"/>
          <a:chOff x="0" y="0"/>
          <a:chExt cx="0" cy="0"/>
        </a:xfrm>
      </p:grpSpPr>
      <p:sp>
        <p:nvSpPr>
          <p:cNvPr id="158" name="Google Shape;158;p14"/>
          <p:cNvSpPr txBox="1"/>
          <p:nvPr/>
        </p:nvSpPr>
        <p:spPr>
          <a:xfrm>
            <a:off x="1246897" y="778225"/>
            <a:ext cx="5808600" cy="107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I and Love and You</a:t>
            </a:r>
            <a:endParaRPr b="0" i="0" sz="1400" u="none" cap="none" strike="noStrike">
              <a:solidFill>
                <a:srgbClr val="016FBA"/>
              </a:solidFill>
              <a:latin typeface="Proxima Nova Semibold"/>
              <a:ea typeface="Proxima Nova Semibold"/>
              <a:cs typeface="Proxima Nova Semibold"/>
              <a:sym typeface="Proxima Nova Semibold"/>
            </a:endParaRPr>
          </a:p>
        </p:txBody>
      </p:sp>
      <p:sp>
        <p:nvSpPr>
          <p:cNvPr id="159" name="Google Shape;159;p14"/>
          <p:cNvSpPr txBox="1"/>
          <p:nvPr/>
        </p:nvSpPr>
        <p:spPr>
          <a:xfrm>
            <a:off x="1356199" y="1902550"/>
            <a:ext cx="6738300" cy="1985700"/>
          </a:xfrm>
          <a:prstGeom prst="rect">
            <a:avLst/>
          </a:prstGeom>
          <a:noFill/>
          <a:ln>
            <a:noFill/>
          </a:ln>
        </p:spPr>
        <p:txBody>
          <a:bodyPr anchorCtr="0" anchor="t" bIns="45700" lIns="91425" spcFirstLastPara="1" rIns="91425" wrap="square" tIns="45700">
            <a:noAutofit/>
          </a:bodyPr>
          <a:lstStyle/>
          <a:p>
            <a:pPr indent="-457200" lvl="1" marL="457200" marR="0" rtl="0" algn="l">
              <a:lnSpc>
                <a:spcPct val="90000"/>
              </a:lnSpc>
              <a:spcBef>
                <a:spcPts val="600"/>
              </a:spcBef>
              <a:spcAft>
                <a:spcPts val="0"/>
              </a:spcAft>
              <a:buClr>
                <a:srgbClr val="5FCBEF"/>
              </a:buClr>
              <a:buSzPts val="1920"/>
              <a:buFont typeface="Proxima Nova Semibold"/>
              <a:buChar char="►"/>
            </a:pPr>
            <a:r>
              <a:rPr b="0" i="0" lang="en" sz="2400" u="none" cap="none" strike="noStrike">
                <a:solidFill>
                  <a:srgbClr val="000000"/>
                </a:solidFill>
                <a:latin typeface="Proxima Nova Semibold"/>
                <a:ea typeface="Proxima Nova Semibold"/>
                <a:cs typeface="Proxima Nova Semibold"/>
                <a:sym typeface="Proxima Nova Semibold"/>
              </a:rPr>
              <a:t>Typographic Video</a:t>
            </a:r>
            <a:endParaRPr b="0" i="0" sz="2400" u="none" cap="none" strike="noStrike">
              <a:solidFill>
                <a:srgbClr val="000000"/>
              </a:solidFill>
              <a:latin typeface="Proxima Nova Semibold"/>
              <a:ea typeface="Proxima Nova Semibold"/>
              <a:cs typeface="Proxima Nova Semibold"/>
              <a:sym typeface="Proxima Nova Semibold"/>
            </a:endParaRPr>
          </a:p>
          <a:p>
            <a:pPr indent="-457200" lvl="1" marL="457200" marR="0" rtl="0" algn="l">
              <a:lnSpc>
                <a:spcPct val="90000"/>
              </a:lnSpc>
              <a:spcBef>
                <a:spcPts val="600"/>
              </a:spcBef>
              <a:spcAft>
                <a:spcPts val="0"/>
              </a:spcAft>
              <a:buClr>
                <a:srgbClr val="5FCBEF"/>
              </a:buClr>
              <a:buSzPts val="1920"/>
              <a:buFont typeface="Proxima Nova Semibold"/>
              <a:buChar char="►"/>
            </a:pPr>
            <a:r>
              <a:rPr b="0" i="0" lang="en" sz="2400" u="none" cap="none" strike="noStrike">
                <a:solidFill>
                  <a:srgbClr val="000000"/>
                </a:solidFill>
                <a:latin typeface="Proxima Nova Semibold"/>
                <a:ea typeface="Proxima Nova Semibold"/>
                <a:cs typeface="Proxima Nova Semibold"/>
                <a:sym typeface="Proxima Nova Semibold"/>
              </a:rPr>
              <a:t>Lighthearted</a:t>
            </a:r>
            <a:endParaRPr b="0" i="0" sz="1400" u="none" cap="none" strike="noStrike">
              <a:solidFill>
                <a:srgbClr val="000000"/>
              </a:solidFill>
              <a:latin typeface="Proxima Nova Semibold"/>
              <a:ea typeface="Proxima Nova Semibold"/>
              <a:cs typeface="Proxima Nova Semibold"/>
              <a:sym typeface="Proxima Nova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 name="Shape 163"/>
        <p:cNvGrpSpPr/>
        <p:nvPr/>
      </p:nvGrpSpPr>
      <p:grpSpPr>
        <a:xfrm>
          <a:off x="0" y="0"/>
          <a:ext cx="0" cy="0"/>
          <a:chOff x="0" y="0"/>
          <a:chExt cx="0" cy="0"/>
        </a:xfrm>
      </p:grpSpPr>
      <p:sp>
        <p:nvSpPr>
          <p:cNvPr id="164" name="Google Shape;164;p15"/>
          <p:cNvSpPr txBox="1"/>
          <p:nvPr/>
        </p:nvSpPr>
        <p:spPr>
          <a:xfrm>
            <a:off x="1246897" y="778225"/>
            <a:ext cx="5808600" cy="107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I and Love and You</a:t>
            </a:r>
            <a:endParaRPr b="0" i="0" sz="1400" u="none" cap="none" strike="noStrike">
              <a:solidFill>
                <a:srgbClr val="016FBA"/>
              </a:solidFill>
              <a:latin typeface="Proxima Nova Semibold"/>
              <a:ea typeface="Proxima Nova Semibold"/>
              <a:cs typeface="Proxima Nova Semibold"/>
              <a:sym typeface="Proxima Nova Semibold"/>
            </a:endParaRPr>
          </a:p>
        </p:txBody>
      </p:sp>
      <p:pic>
        <p:nvPicPr>
          <p:cNvPr id="165" name="Google Shape;165;p15">
            <a:hlinkClick r:id="rId4"/>
          </p:cNvPr>
          <p:cNvPicPr preferRelativeResize="0"/>
          <p:nvPr/>
        </p:nvPicPr>
        <p:blipFill rotWithShape="1">
          <a:blip r:embed="rId5">
            <a:alphaModFix/>
          </a:blip>
          <a:srcRect b="0" l="0" r="0" t="0"/>
          <a:stretch/>
        </p:blipFill>
        <p:spPr>
          <a:xfrm>
            <a:off x="2354675" y="1902550"/>
            <a:ext cx="4434648" cy="249444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9" name="Shape 169"/>
        <p:cNvGrpSpPr/>
        <p:nvPr/>
      </p:nvGrpSpPr>
      <p:grpSpPr>
        <a:xfrm>
          <a:off x="0" y="0"/>
          <a:ext cx="0" cy="0"/>
          <a:chOff x="0" y="0"/>
          <a:chExt cx="0" cy="0"/>
        </a:xfrm>
      </p:grpSpPr>
      <p:sp>
        <p:nvSpPr>
          <p:cNvPr id="170" name="Google Shape;170;p16"/>
          <p:cNvSpPr txBox="1"/>
          <p:nvPr>
            <p:ph type="ctrTitle"/>
          </p:nvPr>
        </p:nvSpPr>
        <p:spPr>
          <a:xfrm>
            <a:off x="1595400" y="1823850"/>
            <a:ext cx="5953200" cy="14958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5200"/>
              <a:buNone/>
            </a:pPr>
            <a:r>
              <a:rPr lang="en" sz="5500">
                <a:solidFill>
                  <a:srgbClr val="016FBA"/>
                </a:solidFill>
                <a:latin typeface="Proxima Nova Semibold"/>
                <a:ea typeface="Proxima Nova Semibold"/>
                <a:cs typeface="Proxima Nova Semibold"/>
                <a:sym typeface="Proxima Nova Semibold"/>
              </a:rPr>
              <a:t>Balaguer Guitars Process Book</a:t>
            </a:r>
            <a:endParaRPr sz="5500">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4" name="Shape 174"/>
        <p:cNvGrpSpPr/>
        <p:nvPr/>
      </p:nvGrpSpPr>
      <p:grpSpPr>
        <a:xfrm>
          <a:off x="0" y="0"/>
          <a:ext cx="0" cy="0"/>
          <a:chOff x="0" y="0"/>
          <a:chExt cx="0" cy="0"/>
        </a:xfrm>
      </p:grpSpPr>
      <p:sp>
        <p:nvSpPr>
          <p:cNvPr id="175" name="Google Shape;175;p17"/>
          <p:cNvSpPr txBox="1"/>
          <p:nvPr/>
        </p:nvSpPr>
        <p:spPr>
          <a:xfrm>
            <a:off x="1246897" y="778225"/>
            <a:ext cx="5808600" cy="107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Balaguer Guitars</a:t>
            </a:r>
            <a:endParaRPr b="0" i="0" sz="3200" u="none" cap="none" strike="noStrike">
              <a:solidFill>
                <a:srgbClr val="016FBA"/>
              </a:solidFill>
              <a:latin typeface="Proxima Nova Semibold"/>
              <a:ea typeface="Proxima Nova Semibold"/>
              <a:cs typeface="Proxima Nova Semibold"/>
              <a:sym typeface="Proxima Nova Semibold"/>
            </a:endParaRPr>
          </a:p>
        </p:txBody>
      </p:sp>
      <p:sp>
        <p:nvSpPr>
          <p:cNvPr id="176" name="Google Shape;176;p17"/>
          <p:cNvSpPr txBox="1"/>
          <p:nvPr/>
        </p:nvSpPr>
        <p:spPr>
          <a:xfrm>
            <a:off x="1356199" y="1902550"/>
            <a:ext cx="3846422" cy="1985700"/>
          </a:xfrm>
          <a:prstGeom prst="rect">
            <a:avLst/>
          </a:prstGeom>
          <a:noFill/>
          <a:ln>
            <a:noFill/>
          </a:ln>
        </p:spPr>
        <p:txBody>
          <a:bodyPr anchorCtr="0" anchor="t" bIns="45700" lIns="91425" spcFirstLastPara="1" rIns="91425" wrap="square" tIns="45700">
            <a:noAutofit/>
          </a:bodyPr>
          <a:lstStyle/>
          <a:p>
            <a:pPr indent="-457200" lvl="1" marL="457200" marR="0" rtl="0" algn="l">
              <a:lnSpc>
                <a:spcPct val="90000"/>
              </a:lnSpc>
              <a:spcBef>
                <a:spcPts val="600"/>
              </a:spcBef>
              <a:spcAft>
                <a:spcPts val="0"/>
              </a:spcAft>
              <a:buClr>
                <a:srgbClr val="5FCBEF"/>
              </a:buClr>
              <a:buSzPts val="1920"/>
              <a:buFont typeface="Proxima Nova Semibold"/>
              <a:buChar char="►"/>
            </a:pPr>
            <a:r>
              <a:rPr b="0" i="0" lang="en" sz="2400" u="none" cap="none" strike="noStrike">
                <a:solidFill>
                  <a:srgbClr val="000000"/>
                </a:solidFill>
                <a:latin typeface="Proxima Nova Semibold"/>
                <a:ea typeface="Proxima Nova Semibold"/>
                <a:cs typeface="Proxima Nova Semibold"/>
                <a:sym typeface="Proxima Nova Semibold"/>
              </a:rPr>
              <a:t>Research Results</a:t>
            </a:r>
            <a:endParaRPr b="0" i="0" sz="2400" u="none" cap="none" strike="noStrike">
              <a:solidFill>
                <a:srgbClr val="000000"/>
              </a:solidFill>
              <a:latin typeface="Proxima Nova Semibold"/>
              <a:ea typeface="Proxima Nova Semibold"/>
              <a:cs typeface="Proxima Nova Semibold"/>
              <a:sym typeface="Proxima Nova Semibold"/>
            </a:endParaRPr>
          </a:p>
          <a:p>
            <a:pPr indent="-457200" lvl="1" marL="457200" marR="0" rtl="0" algn="l">
              <a:lnSpc>
                <a:spcPct val="90000"/>
              </a:lnSpc>
              <a:spcBef>
                <a:spcPts val="600"/>
              </a:spcBef>
              <a:spcAft>
                <a:spcPts val="0"/>
              </a:spcAft>
              <a:buClr>
                <a:srgbClr val="5FCBEF"/>
              </a:buClr>
              <a:buSzPts val="1920"/>
              <a:buFont typeface="Proxima Nova Semibold"/>
              <a:buChar char="►"/>
            </a:pPr>
            <a:r>
              <a:rPr b="0" i="0" lang="en" sz="2400" u="none" cap="none" strike="noStrike">
                <a:solidFill>
                  <a:srgbClr val="000000"/>
                </a:solidFill>
                <a:latin typeface="Proxima Nova Semibold"/>
                <a:ea typeface="Proxima Nova Semibold"/>
                <a:cs typeface="Proxima Nova Semibold"/>
                <a:sym typeface="Proxima Nova Semibold"/>
              </a:rPr>
              <a:t>Project Description </a:t>
            </a:r>
            <a:endParaRPr b="0" i="0" sz="2400" u="none" cap="none" strike="noStrike">
              <a:solidFill>
                <a:srgbClr val="000000"/>
              </a:solidFill>
              <a:latin typeface="Proxima Nova Semibold"/>
              <a:ea typeface="Proxima Nova Semibold"/>
              <a:cs typeface="Proxima Nova Semibold"/>
              <a:sym typeface="Proxima Nova Semibold"/>
            </a:endParaRPr>
          </a:p>
          <a:p>
            <a:pPr indent="-457200" lvl="1" marL="457200" marR="0" rtl="0" algn="l">
              <a:lnSpc>
                <a:spcPct val="90000"/>
              </a:lnSpc>
              <a:spcBef>
                <a:spcPts val="600"/>
              </a:spcBef>
              <a:spcAft>
                <a:spcPts val="0"/>
              </a:spcAft>
              <a:buClr>
                <a:srgbClr val="5FCBEF"/>
              </a:buClr>
              <a:buSzPts val="1920"/>
              <a:buFont typeface="Proxima Nova Semibold"/>
              <a:buChar char="►"/>
            </a:pPr>
            <a:r>
              <a:rPr b="0" i="0" lang="en" sz="2400" u="none" cap="none" strike="noStrike">
                <a:solidFill>
                  <a:srgbClr val="000000"/>
                </a:solidFill>
                <a:latin typeface="Proxima Nova Semibold"/>
                <a:ea typeface="Proxima Nova Semibold"/>
                <a:cs typeface="Proxima Nova Semibold"/>
                <a:sym typeface="Proxima Nova Semibold"/>
              </a:rPr>
              <a:t>Final Deliverable — Customized Instrument </a:t>
            </a:r>
            <a:r>
              <a:rPr b="0" i="0" lang="en" sz="2400" u="none" cap="none" strike="noStrike">
                <a:solidFill>
                  <a:schemeClr val="dk1"/>
                </a:solidFill>
                <a:latin typeface="Proxima Nova Semibold"/>
                <a:ea typeface="Proxima Nova Semibold"/>
                <a:cs typeface="Proxima Nova Semibold"/>
                <a:sym typeface="Proxima Nova Semibold"/>
              </a:rPr>
              <a:t>D</a:t>
            </a:r>
            <a:r>
              <a:rPr b="0" i="0" lang="en" sz="2400" u="none" cap="none" strike="noStrike">
                <a:solidFill>
                  <a:schemeClr val="dk1"/>
                </a:solidFill>
                <a:latin typeface="Proxima Nova Semibold"/>
                <a:ea typeface="Proxima Nova Semibold"/>
                <a:cs typeface="Proxima Nova Semibold"/>
                <a:sym typeface="Proxima Nova Semibold"/>
                <a:extLst>
                  <a:ext uri="http://customooxmlschemas.google.com/">
                    <go:slidesCustomData xmlns:go="http://customooxmlschemas.google.com/" textRoundtripDataId="2"/>
                  </a:ext>
                </a:extLst>
              </a:rPr>
              <a:t>esign</a:t>
            </a:r>
            <a:r>
              <a:rPr b="0" i="0" lang="en" sz="2400" u="none" cap="none" strike="noStrike">
                <a:solidFill>
                  <a:srgbClr val="000000"/>
                </a:solidFill>
                <a:latin typeface="Proxima Nova Semibold"/>
                <a:ea typeface="Proxima Nova Semibold"/>
                <a:cs typeface="Proxima Nova Semibold"/>
                <a:sym typeface="Proxima Nova Semibold"/>
              </a:rPr>
              <a:t> on T-Shirts</a:t>
            </a:r>
            <a:endParaRPr b="0" i="0" sz="1400" u="none" cap="none" strike="noStrike">
              <a:solidFill>
                <a:srgbClr val="000000"/>
              </a:solidFill>
              <a:latin typeface="Arial"/>
              <a:ea typeface="Arial"/>
              <a:cs typeface="Arial"/>
              <a:sym typeface="Arial"/>
            </a:endParaRPr>
          </a:p>
        </p:txBody>
      </p:sp>
      <p:pic>
        <p:nvPicPr>
          <p:cNvPr id="177" name="Google Shape;177;p17"/>
          <p:cNvPicPr preferRelativeResize="0"/>
          <p:nvPr/>
        </p:nvPicPr>
        <p:blipFill rotWithShape="1">
          <a:blip r:embed="rId4">
            <a:alphaModFix/>
          </a:blip>
          <a:srcRect b="0" l="0" r="0" t="0"/>
          <a:stretch/>
        </p:blipFill>
        <p:spPr>
          <a:xfrm>
            <a:off x="5344264" y="2067725"/>
            <a:ext cx="2788650" cy="968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1" name="Shape 181"/>
        <p:cNvGrpSpPr/>
        <p:nvPr/>
      </p:nvGrpSpPr>
      <p:grpSpPr>
        <a:xfrm>
          <a:off x="0" y="0"/>
          <a:ext cx="0" cy="0"/>
          <a:chOff x="0" y="0"/>
          <a:chExt cx="0" cy="0"/>
        </a:xfrm>
      </p:grpSpPr>
      <p:sp>
        <p:nvSpPr>
          <p:cNvPr id="182" name="Google Shape;182;p18"/>
          <p:cNvSpPr txBox="1"/>
          <p:nvPr/>
        </p:nvSpPr>
        <p:spPr>
          <a:xfrm>
            <a:off x="1219050" y="2015700"/>
            <a:ext cx="6705900" cy="1112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Joe Balaguer</a:t>
            </a:r>
            <a:br>
              <a:rPr b="0" i="0" lang="en" sz="3200" u="none" cap="none" strike="noStrike">
                <a:solidFill>
                  <a:srgbClr val="016FBA"/>
                </a:solidFill>
                <a:latin typeface="Proxima Nova Semibold"/>
                <a:ea typeface="Proxima Nova Semibold"/>
                <a:cs typeface="Proxima Nova Semibold"/>
                <a:sym typeface="Proxima Nova Semibold"/>
              </a:rPr>
            </a:br>
            <a:r>
              <a:rPr b="0" i="0" lang="en" sz="3200" u="none" cap="none" strike="noStrike">
                <a:solidFill>
                  <a:srgbClr val="016FBA"/>
                </a:solidFill>
                <a:latin typeface="Proxima Nova Semibold"/>
                <a:ea typeface="Proxima Nova Semibold"/>
                <a:cs typeface="Proxima Nova Semibold"/>
                <a:sym typeface="Proxima Nova Semibold"/>
              </a:rPr>
              <a:t>Interview Response</a:t>
            </a:r>
            <a:endParaRPr b="0" i="0" sz="32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g2ce29ce4a36_0_0"/>
          <p:cNvPicPr preferRelativeResize="0"/>
          <p:nvPr/>
        </p:nvPicPr>
        <p:blipFill>
          <a:blip r:embed="rId3">
            <a:alphaModFix/>
          </a:blip>
          <a:stretch>
            <a:fillRect/>
          </a:stretch>
        </p:blipFill>
        <p:spPr>
          <a:xfrm>
            <a:off x="152400" y="152400"/>
            <a:ext cx="8839204" cy="4808043"/>
          </a:xfrm>
          <a:prstGeom prst="rect">
            <a:avLst/>
          </a:prstGeom>
          <a:noFill/>
          <a:ln>
            <a:noFill/>
          </a:ln>
        </p:spPr>
      </p:pic>
      <p:cxnSp>
        <p:nvCxnSpPr>
          <p:cNvPr id="188" name="Google Shape;188;g2ce29ce4a36_0_0"/>
          <p:cNvCxnSpPr/>
          <p:nvPr/>
        </p:nvCxnSpPr>
        <p:spPr>
          <a:xfrm>
            <a:off x="2122525" y="2833525"/>
            <a:ext cx="2617500" cy="0"/>
          </a:xfrm>
          <a:prstGeom prst="straightConnector1">
            <a:avLst/>
          </a:prstGeom>
          <a:noFill/>
          <a:ln cap="flat" cmpd="sng" w="19050">
            <a:solidFill>
              <a:srgbClr val="FF0000"/>
            </a:solidFill>
            <a:prstDash val="solid"/>
            <a:miter lim="8000"/>
            <a:headEnd len="med" w="med" type="none"/>
            <a:tailEnd len="med" w="med" type="none"/>
          </a:ln>
        </p:spPr>
      </p:cxnSp>
      <p:cxnSp>
        <p:nvCxnSpPr>
          <p:cNvPr id="189" name="Google Shape;189;g2ce29ce4a36_0_0"/>
          <p:cNvCxnSpPr/>
          <p:nvPr/>
        </p:nvCxnSpPr>
        <p:spPr>
          <a:xfrm>
            <a:off x="4830535" y="3873650"/>
            <a:ext cx="2497500" cy="5700"/>
          </a:xfrm>
          <a:prstGeom prst="straightConnector1">
            <a:avLst/>
          </a:prstGeom>
          <a:noFill/>
          <a:ln cap="flat" cmpd="sng" w="19050">
            <a:solidFill>
              <a:srgbClr val="FF0000"/>
            </a:solidFill>
            <a:prstDash val="solid"/>
            <a:miter lim="8000"/>
            <a:headEnd len="med" w="med" type="none"/>
            <a:tailEnd len="med" w="med" type="none"/>
          </a:ln>
        </p:spPr>
      </p:cxnSp>
      <p:cxnSp>
        <p:nvCxnSpPr>
          <p:cNvPr id="190" name="Google Shape;190;g2ce29ce4a36_0_0"/>
          <p:cNvCxnSpPr/>
          <p:nvPr/>
        </p:nvCxnSpPr>
        <p:spPr>
          <a:xfrm flipH="1" rot="10800000">
            <a:off x="959369" y="2604950"/>
            <a:ext cx="2851800" cy="5700"/>
          </a:xfrm>
          <a:prstGeom prst="straightConnector1">
            <a:avLst/>
          </a:prstGeom>
          <a:noFill/>
          <a:ln cap="flat" cmpd="sng" w="19050">
            <a:solidFill>
              <a:srgbClr val="FF0000"/>
            </a:solidFill>
            <a:prstDash val="solid"/>
            <a:miter lim="8000"/>
            <a:headEnd len="med" w="med" type="none"/>
            <a:tailEnd len="med" w="med" type="none"/>
          </a:ln>
        </p:spPr>
      </p:cxnSp>
      <p:sp>
        <p:nvSpPr>
          <p:cNvPr id="191" name="Google Shape;191;g2ce29ce4a36_0_0"/>
          <p:cNvSpPr/>
          <p:nvPr/>
        </p:nvSpPr>
        <p:spPr>
          <a:xfrm>
            <a:off x="8719625" y="69700"/>
            <a:ext cx="348600" cy="209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 name="Shape 61"/>
        <p:cNvGrpSpPr/>
        <p:nvPr/>
      </p:nvGrpSpPr>
      <p:grpSpPr>
        <a:xfrm>
          <a:off x="0" y="0"/>
          <a:ext cx="0" cy="0"/>
          <a:chOff x="0" y="0"/>
          <a:chExt cx="0" cy="0"/>
        </a:xfrm>
      </p:grpSpPr>
      <p:sp>
        <p:nvSpPr>
          <p:cNvPr id="62" name="Google Shape;62;p2"/>
          <p:cNvSpPr txBox="1"/>
          <p:nvPr/>
        </p:nvSpPr>
        <p:spPr>
          <a:xfrm>
            <a:off x="1246900" y="1544825"/>
            <a:ext cx="5705100" cy="29523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90000"/>
              </a:lnSpc>
              <a:spcBef>
                <a:spcPts val="0"/>
              </a:spcBef>
              <a:spcAft>
                <a:spcPts val="0"/>
              </a:spcAft>
              <a:buClr>
                <a:srgbClr val="5FCBEF"/>
              </a:buClr>
              <a:buSzPts val="1800"/>
              <a:buFont typeface="Proxima Nova Semibold"/>
              <a:buChar char="❏"/>
            </a:pPr>
            <a:r>
              <a:rPr b="0" i="0" lang="en" sz="1800" u="none" cap="none" strike="noStrike">
                <a:solidFill>
                  <a:srgbClr val="000000"/>
                </a:solidFill>
                <a:latin typeface="Proxima Nova Semibold"/>
                <a:ea typeface="Proxima Nova Semibold"/>
                <a:cs typeface="Proxima Nova Semibold"/>
                <a:sym typeface="Proxima Nova Semibold"/>
              </a:rPr>
              <a:t>Statement of Purpose</a:t>
            </a:r>
            <a:endParaRPr b="0" i="0" sz="1800" u="none" cap="none" strike="noStrike">
              <a:solidFill>
                <a:srgbClr val="000000"/>
              </a:solidFill>
              <a:latin typeface="Proxima Nova Semibold"/>
              <a:ea typeface="Proxima Nova Semibold"/>
              <a:cs typeface="Proxima Nova Semibold"/>
              <a:sym typeface="Proxima Nova Semibold"/>
            </a:endParaRPr>
          </a:p>
          <a:p>
            <a:pPr indent="-342900" lvl="0" marL="457200" marR="0" rtl="0" algn="l">
              <a:lnSpc>
                <a:spcPct val="90000"/>
              </a:lnSpc>
              <a:spcBef>
                <a:spcPts val="600"/>
              </a:spcBef>
              <a:spcAft>
                <a:spcPts val="0"/>
              </a:spcAft>
              <a:buClr>
                <a:srgbClr val="5FCBEF"/>
              </a:buClr>
              <a:buSzPts val="1800"/>
              <a:buFont typeface="Proxima Nova Semibold"/>
              <a:buChar char="❏"/>
            </a:pPr>
            <a:r>
              <a:rPr b="0" i="0" lang="en" sz="1800" u="none" cap="none" strike="noStrike">
                <a:solidFill>
                  <a:srgbClr val="000000"/>
                </a:solidFill>
                <a:latin typeface="Proxima Nova Semibold"/>
                <a:ea typeface="Proxima Nova Semibold"/>
                <a:cs typeface="Proxima Nova Semibold"/>
                <a:sym typeface="Proxima Nova Semibold"/>
              </a:rPr>
              <a:t>Personal Journey</a:t>
            </a:r>
            <a:endParaRPr b="0" i="0" sz="1800" u="none" cap="none" strike="noStrike">
              <a:solidFill>
                <a:srgbClr val="000000"/>
              </a:solidFill>
              <a:latin typeface="Proxima Nova Semibold"/>
              <a:ea typeface="Proxima Nova Semibold"/>
              <a:cs typeface="Proxima Nova Semibold"/>
              <a:sym typeface="Proxima Nova Semibold"/>
            </a:endParaRPr>
          </a:p>
          <a:p>
            <a:pPr indent="-342900" lvl="0" marL="457200" marR="0" rtl="0" algn="l">
              <a:lnSpc>
                <a:spcPct val="90000"/>
              </a:lnSpc>
              <a:spcBef>
                <a:spcPts val="600"/>
              </a:spcBef>
              <a:spcAft>
                <a:spcPts val="0"/>
              </a:spcAft>
              <a:buClr>
                <a:srgbClr val="5FCBEF"/>
              </a:buClr>
              <a:buSzPts val="1800"/>
              <a:buFont typeface="Proxima Nova Semibold"/>
              <a:buChar char="❏"/>
            </a:pPr>
            <a:r>
              <a:rPr b="0" i="0" lang="en" sz="1800" u="none" cap="none" strike="noStrike">
                <a:solidFill>
                  <a:srgbClr val="000000"/>
                </a:solidFill>
                <a:latin typeface="Proxima Nova Semibold"/>
                <a:ea typeface="Proxima Nova Semibold"/>
                <a:cs typeface="Proxima Nova Semibold"/>
                <a:sym typeface="Proxima Nova Semibold"/>
              </a:rPr>
              <a:t>Project Narratives</a:t>
            </a:r>
            <a:endParaRPr b="0" i="0" sz="1800" u="none" cap="none" strike="noStrike">
              <a:solidFill>
                <a:srgbClr val="000000"/>
              </a:solidFill>
              <a:latin typeface="Proxima Nova Semibold"/>
              <a:ea typeface="Proxima Nova Semibold"/>
              <a:cs typeface="Proxima Nova Semibold"/>
              <a:sym typeface="Proxima Nova Semibold"/>
            </a:endParaRPr>
          </a:p>
          <a:p>
            <a:pPr indent="-342900" lvl="1" marL="914400" marR="0" rtl="0" algn="l">
              <a:lnSpc>
                <a:spcPct val="90000"/>
              </a:lnSpc>
              <a:spcBef>
                <a:spcPts val="600"/>
              </a:spcBef>
              <a:spcAft>
                <a:spcPts val="0"/>
              </a:spcAft>
              <a:buClr>
                <a:srgbClr val="5FCBEF"/>
              </a:buClr>
              <a:buSzPts val="1800"/>
              <a:buFont typeface="Proxima Nova Semibold"/>
              <a:buChar char="❏"/>
            </a:pPr>
            <a:r>
              <a:rPr b="0" i="0" lang="en" sz="1800" u="none" cap="none" strike="noStrike">
                <a:solidFill>
                  <a:srgbClr val="000000"/>
                </a:solidFill>
                <a:latin typeface="Proxima Nova Semibold"/>
                <a:ea typeface="Proxima Nova Semibold"/>
                <a:cs typeface="Proxima Nova Semibold"/>
                <a:sym typeface="Proxima Nova Semibold"/>
              </a:rPr>
              <a:t>Mind Video &amp; Nature’s Mind Exhibit</a:t>
            </a:r>
            <a:endParaRPr b="0" i="0" sz="1800" u="none" cap="none" strike="noStrike">
              <a:solidFill>
                <a:srgbClr val="000000"/>
              </a:solidFill>
              <a:latin typeface="Proxima Nova Semibold"/>
              <a:ea typeface="Proxima Nova Semibold"/>
              <a:cs typeface="Proxima Nova Semibold"/>
              <a:sym typeface="Proxima Nova Semibold"/>
            </a:endParaRPr>
          </a:p>
          <a:p>
            <a:pPr indent="-342900" lvl="1" marL="914400" marR="0" rtl="0" algn="l">
              <a:lnSpc>
                <a:spcPct val="90000"/>
              </a:lnSpc>
              <a:spcBef>
                <a:spcPts val="600"/>
              </a:spcBef>
              <a:spcAft>
                <a:spcPts val="0"/>
              </a:spcAft>
              <a:buClr>
                <a:srgbClr val="5FCBEF"/>
              </a:buClr>
              <a:buSzPts val="1800"/>
              <a:buFont typeface="Proxima Nova Semibold"/>
              <a:buChar char="❏"/>
            </a:pPr>
            <a:r>
              <a:rPr b="0" i="0" lang="en" sz="1800" u="none" cap="none" strike="noStrike">
                <a:solidFill>
                  <a:srgbClr val="000000"/>
                </a:solidFill>
                <a:latin typeface="Proxima Nova Semibold"/>
                <a:ea typeface="Proxima Nova Semibold"/>
                <a:cs typeface="Proxima Nova Semibold"/>
                <a:sym typeface="Proxima Nova Semibold"/>
              </a:rPr>
              <a:t>I and Love and You Typographic Video</a:t>
            </a:r>
            <a:endParaRPr b="0" i="1" sz="1800" u="none" cap="none" strike="noStrike">
              <a:solidFill>
                <a:srgbClr val="000000"/>
              </a:solidFill>
              <a:latin typeface="Proxima Nova Semibold"/>
              <a:ea typeface="Proxima Nova Semibold"/>
              <a:cs typeface="Proxima Nova Semibold"/>
              <a:sym typeface="Proxima Nova Semibold"/>
            </a:endParaRPr>
          </a:p>
          <a:p>
            <a:pPr indent="-342900" lvl="0" marL="457200" marR="0" rtl="0" algn="l">
              <a:lnSpc>
                <a:spcPct val="90000"/>
              </a:lnSpc>
              <a:spcBef>
                <a:spcPts val="600"/>
              </a:spcBef>
              <a:spcAft>
                <a:spcPts val="0"/>
              </a:spcAft>
              <a:buClr>
                <a:srgbClr val="5FCBEF"/>
              </a:buClr>
              <a:buSzPts val="1800"/>
              <a:buFont typeface="Proxima Nova Semibold"/>
              <a:buChar char="❏"/>
            </a:pPr>
            <a:r>
              <a:rPr b="0" i="0" lang="en" sz="1800" u="none" cap="none" strike="noStrike">
                <a:solidFill>
                  <a:schemeClr val="dk1"/>
                </a:solidFill>
                <a:latin typeface="Proxima Nova Semibold"/>
                <a:ea typeface="Proxima Nova Semibold"/>
                <a:cs typeface="Proxima Nova Semibold"/>
                <a:sym typeface="Proxima Nova Semibold"/>
              </a:rPr>
              <a:t>Balaguer Guitars</a:t>
            </a:r>
            <a:endParaRPr b="0" i="0" sz="1400" u="none" cap="none" strike="noStrike">
              <a:solidFill>
                <a:srgbClr val="000000"/>
              </a:solidFill>
              <a:latin typeface="Arial"/>
              <a:ea typeface="Arial"/>
              <a:cs typeface="Arial"/>
              <a:sym typeface="Arial"/>
            </a:endParaRPr>
          </a:p>
          <a:p>
            <a:pPr indent="-342900" lvl="0" marL="457200" marR="0" rtl="0" algn="l">
              <a:lnSpc>
                <a:spcPct val="90000"/>
              </a:lnSpc>
              <a:spcBef>
                <a:spcPts val="600"/>
              </a:spcBef>
              <a:spcAft>
                <a:spcPts val="0"/>
              </a:spcAft>
              <a:buClr>
                <a:srgbClr val="5FCBEF"/>
              </a:buClr>
              <a:buSzPts val="1800"/>
              <a:buFont typeface="Proxima Nova Semibold"/>
              <a:buChar char="❏"/>
            </a:pPr>
            <a:r>
              <a:rPr b="0" i="0" lang="en" sz="1800" u="none" cap="none" strike="noStrike">
                <a:solidFill>
                  <a:schemeClr val="dk1"/>
                </a:solidFill>
                <a:latin typeface="Proxima Nova Semibold"/>
                <a:ea typeface="Proxima Nova Semibold"/>
                <a:cs typeface="Proxima Nova Semibold"/>
                <a:sym typeface="Proxima Nova Semibold"/>
              </a:rPr>
              <a:t>Final Deliverable — Customized Instrument D</a:t>
            </a:r>
            <a:r>
              <a:rPr b="0" i="0" lang="en" sz="1800" u="none" cap="none" strike="noStrike">
                <a:solidFill>
                  <a:schemeClr val="dk1"/>
                </a:solidFill>
                <a:latin typeface="Proxima Nova Semibold"/>
                <a:ea typeface="Proxima Nova Semibold"/>
                <a:cs typeface="Proxima Nova Semibold"/>
                <a:sym typeface="Proxima Nova Semibold"/>
                <a:extLst>
                  <a:ext uri="http://customooxmlschemas.google.com/">
                    <go:slidesCustomData xmlns:go="http://customooxmlschemas.google.com/" textRoundtripDataId="0"/>
                  </a:ext>
                </a:extLst>
              </a:rPr>
              <a:t>esign</a:t>
            </a:r>
            <a:r>
              <a:rPr b="0" i="0" lang="en" sz="1800" u="none" cap="none" strike="noStrike">
                <a:solidFill>
                  <a:schemeClr val="dk1"/>
                </a:solidFill>
                <a:latin typeface="Proxima Nova Semibold"/>
                <a:ea typeface="Proxima Nova Semibold"/>
                <a:cs typeface="Proxima Nova Semibold"/>
                <a:sym typeface="Proxima Nova Semibold"/>
              </a:rPr>
              <a:t> on T-Shirts</a:t>
            </a:r>
            <a:endParaRPr b="0" i="0" sz="1400" u="none" cap="none" strike="noStrike">
              <a:solidFill>
                <a:srgbClr val="000000"/>
              </a:solidFill>
              <a:latin typeface="Arial"/>
              <a:ea typeface="Arial"/>
              <a:cs typeface="Arial"/>
              <a:sym typeface="Arial"/>
            </a:endParaRPr>
          </a:p>
        </p:txBody>
      </p:sp>
      <p:sp>
        <p:nvSpPr>
          <p:cNvPr id="63" name="Google Shape;63;p2"/>
          <p:cNvSpPr txBox="1"/>
          <p:nvPr/>
        </p:nvSpPr>
        <p:spPr>
          <a:xfrm>
            <a:off x="1246897" y="778225"/>
            <a:ext cx="5808600" cy="58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Executive Overview</a:t>
            </a:r>
            <a:endParaRPr b="0" i="0" sz="14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 name="Shape 195"/>
        <p:cNvGrpSpPr/>
        <p:nvPr/>
      </p:nvGrpSpPr>
      <p:grpSpPr>
        <a:xfrm>
          <a:off x="0" y="0"/>
          <a:ext cx="0" cy="0"/>
          <a:chOff x="0" y="0"/>
          <a:chExt cx="0" cy="0"/>
        </a:xfrm>
      </p:grpSpPr>
      <p:sp>
        <p:nvSpPr>
          <p:cNvPr id="196" name="Google Shape;196;g2c78711a4cb_0_9"/>
          <p:cNvSpPr txBox="1"/>
          <p:nvPr/>
        </p:nvSpPr>
        <p:spPr>
          <a:xfrm>
            <a:off x="1246900" y="778225"/>
            <a:ext cx="67059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Balaguer Guitars’ Main Objective</a:t>
            </a:r>
            <a:endParaRPr b="0" i="0" sz="3200" u="none" cap="none" strike="noStrike">
              <a:solidFill>
                <a:srgbClr val="016FBA"/>
              </a:solidFill>
              <a:latin typeface="Proxima Nova Semibold"/>
              <a:ea typeface="Proxima Nova Semibold"/>
              <a:cs typeface="Proxima Nova Semibold"/>
              <a:sym typeface="Proxima Nova Semibold"/>
            </a:endParaRPr>
          </a:p>
        </p:txBody>
      </p:sp>
      <p:sp>
        <p:nvSpPr>
          <p:cNvPr id="197" name="Google Shape;197;g2c78711a4cb_0_9"/>
          <p:cNvSpPr txBox="1"/>
          <p:nvPr/>
        </p:nvSpPr>
        <p:spPr>
          <a:xfrm>
            <a:off x="1246900" y="1489000"/>
            <a:ext cx="4552800" cy="255390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15000"/>
              </a:lnSpc>
              <a:spcBef>
                <a:spcPts val="0"/>
              </a:spcBef>
              <a:spcAft>
                <a:spcPts val="0"/>
              </a:spcAft>
              <a:buClr>
                <a:schemeClr val="dk1"/>
              </a:buClr>
              <a:buSzPts val="1200"/>
              <a:buFont typeface="Proxima Nova"/>
              <a:buChar char="●"/>
            </a:pPr>
            <a:r>
              <a:rPr b="0" i="0" lang="en" sz="1200" u="none" cap="none" strike="noStrike">
                <a:solidFill>
                  <a:schemeClr val="dk1"/>
                </a:solidFill>
                <a:latin typeface="Proxima Nova Semibold"/>
                <a:ea typeface="Proxima Nova Semibold"/>
                <a:cs typeface="Proxima Nova Semibold"/>
                <a:sym typeface="Proxima Nova Semibold"/>
              </a:rPr>
              <a:t>Put customers center stage with an instrument of their own that is unique and affordable</a:t>
            </a:r>
            <a:endParaRPr b="0" i="0" sz="1200" u="none" cap="none" strike="noStrike">
              <a:solidFill>
                <a:schemeClr val="dk1"/>
              </a:solidFill>
              <a:latin typeface="Proxima Nova Semibold"/>
              <a:ea typeface="Proxima Nova Semibold"/>
              <a:cs typeface="Proxima Nova Semibold"/>
              <a:sym typeface="Proxima Nova Semibold"/>
            </a:endParaRPr>
          </a:p>
          <a:p>
            <a:pPr indent="-190500" lvl="0" marL="228600" marR="0" rtl="0" algn="l">
              <a:lnSpc>
                <a:spcPct val="115000"/>
              </a:lnSpc>
              <a:spcBef>
                <a:spcPts val="0"/>
              </a:spcBef>
              <a:spcAft>
                <a:spcPts val="0"/>
              </a:spcAft>
              <a:buClr>
                <a:schemeClr val="dk1"/>
              </a:buClr>
              <a:buSzPts val="1200"/>
              <a:buFont typeface="Proxima Nova"/>
              <a:buChar char="●"/>
            </a:pPr>
            <a:r>
              <a:rPr b="0" i="0" lang="en" sz="1200" u="none" cap="none" strike="noStrike">
                <a:solidFill>
                  <a:schemeClr val="dk1"/>
                </a:solidFill>
                <a:latin typeface="Proxima Nova Semibold"/>
                <a:ea typeface="Proxima Nova Semibold"/>
                <a:cs typeface="Proxima Nova Semibold"/>
                <a:sym typeface="Proxima Nova Semibold"/>
              </a:rPr>
              <a:t>The uniqueness that comes with these custom builds is reflective of the artists as both a person and a player</a:t>
            </a:r>
            <a:endParaRPr b="0" i="0" sz="1200" u="none" cap="none" strike="noStrike">
              <a:solidFill>
                <a:schemeClr val="dk1"/>
              </a:solidFill>
              <a:latin typeface="Proxima Nova Semibold"/>
              <a:ea typeface="Proxima Nova Semibold"/>
              <a:cs typeface="Proxima Nova Semibold"/>
              <a:sym typeface="Proxima Nova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1" name="Shape 201"/>
        <p:cNvGrpSpPr/>
        <p:nvPr/>
      </p:nvGrpSpPr>
      <p:grpSpPr>
        <a:xfrm>
          <a:off x="0" y="0"/>
          <a:ext cx="0" cy="0"/>
          <a:chOff x="0" y="0"/>
          <a:chExt cx="0" cy="0"/>
        </a:xfrm>
      </p:grpSpPr>
      <p:sp>
        <p:nvSpPr>
          <p:cNvPr id="202" name="Google Shape;202;p23"/>
          <p:cNvSpPr txBox="1"/>
          <p:nvPr/>
        </p:nvSpPr>
        <p:spPr>
          <a:xfrm>
            <a:off x="1246900" y="1489000"/>
            <a:ext cx="4552800" cy="2553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Proxima Nova"/>
                <a:ea typeface="Proxima Nova"/>
                <a:cs typeface="Proxima Nova"/>
                <a:sym typeface="Proxima Nova"/>
              </a:rPr>
              <a:t>Balaguer appeals to:</a:t>
            </a:r>
            <a:endParaRPr b="1" i="0" sz="1200" u="none" cap="none" strike="noStrike">
              <a:solidFill>
                <a:schemeClr val="dk1"/>
              </a:solidFill>
              <a:latin typeface="Proxima Nova"/>
              <a:ea typeface="Proxima Nova"/>
              <a:cs typeface="Proxima Nova"/>
              <a:sym typeface="Proxima Nova"/>
            </a:endParaRPr>
          </a:p>
        </p:txBody>
      </p:sp>
      <p:sp>
        <p:nvSpPr>
          <p:cNvPr id="203" name="Google Shape;203;p23"/>
          <p:cNvSpPr txBox="1"/>
          <p:nvPr/>
        </p:nvSpPr>
        <p:spPr>
          <a:xfrm>
            <a:off x="1246900" y="778225"/>
            <a:ext cx="67059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Demographic Analysis</a:t>
            </a:r>
            <a:endParaRPr b="0" i="0" sz="32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7" name="Shape 207"/>
        <p:cNvGrpSpPr/>
        <p:nvPr/>
      </p:nvGrpSpPr>
      <p:grpSpPr>
        <a:xfrm>
          <a:off x="0" y="0"/>
          <a:ext cx="0" cy="0"/>
          <a:chOff x="0" y="0"/>
          <a:chExt cx="0" cy="0"/>
        </a:xfrm>
      </p:grpSpPr>
      <p:sp>
        <p:nvSpPr>
          <p:cNvPr id="208" name="Google Shape;208;g2c9fc706a4c_0_51"/>
          <p:cNvSpPr txBox="1"/>
          <p:nvPr/>
        </p:nvSpPr>
        <p:spPr>
          <a:xfrm>
            <a:off x="1246900" y="1489000"/>
            <a:ext cx="4552800" cy="2553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Proxima Nova"/>
                <a:ea typeface="Proxima Nova"/>
                <a:cs typeface="Proxima Nova"/>
                <a:sym typeface="Proxima Nova"/>
              </a:rPr>
              <a:t>Balaguer appeals to:</a:t>
            </a:r>
            <a:endParaRPr b="0" i="0" sz="1200" u="none" cap="none" strike="noStrike">
              <a:solidFill>
                <a:schemeClr val="dk1"/>
              </a:solidFill>
              <a:latin typeface="Proxima Nova"/>
              <a:ea typeface="Proxima Nova"/>
              <a:cs typeface="Proxima Nova"/>
              <a:sym typeface="Proxima Nova"/>
            </a:endParaRPr>
          </a:p>
          <a:p>
            <a:pPr indent="-190500" lvl="0" marL="228600" marR="0" rtl="0" algn="l">
              <a:lnSpc>
                <a:spcPct val="115000"/>
              </a:lnSpc>
              <a:spcBef>
                <a:spcPts val="0"/>
              </a:spcBef>
              <a:spcAft>
                <a:spcPts val="0"/>
              </a:spcAft>
              <a:buClr>
                <a:schemeClr val="dk1"/>
              </a:buClr>
              <a:buSzPts val="1200"/>
              <a:buFont typeface="Proxima Nova"/>
              <a:buChar char="●"/>
            </a:pPr>
            <a:r>
              <a:rPr b="1" i="0" lang="en" sz="1200" u="none" cap="none" strike="noStrike">
                <a:solidFill>
                  <a:schemeClr val="dk1"/>
                </a:solidFill>
                <a:latin typeface="Proxima Nova"/>
                <a:ea typeface="Proxima Nova"/>
                <a:cs typeface="Proxima Nova"/>
                <a:sym typeface="Proxima Nova"/>
              </a:rPr>
              <a:t>Mostly between 25-50 yr. olds</a:t>
            </a:r>
            <a:endParaRPr b="1" i="0" sz="1200" u="none" cap="none" strike="noStrike">
              <a:solidFill>
                <a:schemeClr val="dk1"/>
              </a:solidFill>
              <a:latin typeface="Proxima Nova"/>
              <a:ea typeface="Proxima Nova"/>
              <a:cs typeface="Proxima Nova"/>
              <a:sym typeface="Proxima Nova"/>
            </a:endParaRPr>
          </a:p>
        </p:txBody>
      </p:sp>
      <p:sp>
        <p:nvSpPr>
          <p:cNvPr id="209" name="Google Shape;209;g2c9fc706a4c_0_51"/>
          <p:cNvSpPr txBox="1"/>
          <p:nvPr/>
        </p:nvSpPr>
        <p:spPr>
          <a:xfrm>
            <a:off x="1246900" y="778225"/>
            <a:ext cx="67059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Demographic Analysis</a:t>
            </a:r>
            <a:endParaRPr b="0" i="0" sz="32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3" name="Shape 213"/>
        <p:cNvGrpSpPr/>
        <p:nvPr/>
      </p:nvGrpSpPr>
      <p:grpSpPr>
        <a:xfrm>
          <a:off x="0" y="0"/>
          <a:ext cx="0" cy="0"/>
          <a:chOff x="0" y="0"/>
          <a:chExt cx="0" cy="0"/>
        </a:xfrm>
      </p:grpSpPr>
      <p:sp>
        <p:nvSpPr>
          <p:cNvPr id="214" name="Google Shape;214;g2c9fc706a4c_0_46"/>
          <p:cNvSpPr txBox="1"/>
          <p:nvPr/>
        </p:nvSpPr>
        <p:spPr>
          <a:xfrm>
            <a:off x="1246900" y="1489000"/>
            <a:ext cx="4552800" cy="2553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Proxima Nova"/>
                <a:ea typeface="Proxima Nova"/>
                <a:cs typeface="Proxima Nova"/>
                <a:sym typeface="Proxima Nova"/>
              </a:rPr>
              <a:t>Balaguer appeals to:</a:t>
            </a:r>
            <a:endParaRPr b="0" i="0" sz="1200" u="none" cap="none" strike="noStrike">
              <a:solidFill>
                <a:schemeClr val="dk1"/>
              </a:solidFill>
              <a:latin typeface="Proxima Nova"/>
              <a:ea typeface="Proxima Nova"/>
              <a:cs typeface="Proxima Nova"/>
              <a:sym typeface="Proxima Nova"/>
            </a:endParaRPr>
          </a:p>
          <a:p>
            <a:pPr indent="-190500" lvl="0" marL="228600" marR="0" rtl="0" algn="l">
              <a:lnSpc>
                <a:spcPct val="115000"/>
              </a:lnSpc>
              <a:spcBef>
                <a:spcPts val="0"/>
              </a:spcBef>
              <a:spcAft>
                <a:spcPts val="0"/>
              </a:spcAft>
              <a:buClr>
                <a:schemeClr val="dk1"/>
              </a:buClr>
              <a:buSzPts val="1200"/>
              <a:buFont typeface="Proxima Nova"/>
              <a:buChar char="●"/>
            </a:pPr>
            <a:r>
              <a:rPr b="1" i="0" lang="en" sz="1200" u="none" cap="none" strike="noStrike">
                <a:solidFill>
                  <a:schemeClr val="dk1"/>
                </a:solidFill>
                <a:latin typeface="Proxima Nova"/>
                <a:ea typeface="Proxima Nova"/>
                <a:cs typeface="Proxima Nova"/>
                <a:sym typeface="Proxima Nova"/>
              </a:rPr>
              <a:t>Mostly between 25-50 yr. olds</a:t>
            </a:r>
            <a:endParaRPr b="1" i="0" sz="1200" u="none" cap="none" strike="noStrike">
              <a:solidFill>
                <a:schemeClr val="dk1"/>
              </a:solidFill>
              <a:latin typeface="Proxima Nova"/>
              <a:ea typeface="Proxima Nova"/>
              <a:cs typeface="Proxima Nova"/>
              <a:sym typeface="Proxima Nova"/>
            </a:endParaRPr>
          </a:p>
          <a:p>
            <a:pPr indent="-190500" lvl="0" marL="228600" marR="0" rtl="0" algn="l">
              <a:lnSpc>
                <a:spcPct val="115000"/>
              </a:lnSpc>
              <a:spcBef>
                <a:spcPts val="0"/>
              </a:spcBef>
              <a:spcAft>
                <a:spcPts val="0"/>
              </a:spcAft>
              <a:buClr>
                <a:schemeClr val="dk1"/>
              </a:buClr>
              <a:buSzPts val="1200"/>
              <a:buFont typeface="Proxima Nova"/>
              <a:buChar char="●"/>
            </a:pPr>
            <a:r>
              <a:rPr b="1" i="0" lang="en" sz="1200" u="none" cap="none" strike="noStrike">
                <a:solidFill>
                  <a:schemeClr val="dk1"/>
                </a:solidFill>
                <a:latin typeface="Proxima Nova"/>
                <a:ea typeface="Proxima Nova"/>
                <a:cs typeface="Proxima Nova"/>
                <a:sym typeface="Proxima Nova"/>
              </a:rPr>
              <a:t>Wide income range</a:t>
            </a:r>
            <a:endParaRPr b="1" i="0" sz="1200" u="none" cap="none" strike="noStrike">
              <a:solidFill>
                <a:schemeClr val="dk1"/>
              </a:solidFill>
              <a:latin typeface="Proxima Nova"/>
              <a:ea typeface="Proxima Nova"/>
              <a:cs typeface="Proxima Nova"/>
              <a:sym typeface="Proxima Nova"/>
            </a:endParaRPr>
          </a:p>
        </p:txBody>
      </p:sp>
      <p:sp>
        <p:nvSpPr>
          <p:cNvPr id="215" name="Google Shape;215;g2c9fc706a4c_0_46"/>
          <p:cNvSpPr txBox="1"/>
          <p:nvPr/>
        </p:nvSpPr>
        <p:spPr>
          <a:xfrm>
            <a:off x="1246900" y="778225"/>
            <a:ext cx="67059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Demographic Analysis</a:t>
            </a:r>
            <a:endParaRPr b="0" i="0" sz="32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9" name="Shape 219"/>
        <p:cNvGrpSpPr/>
        <p:nvPr/>
      </p:nvGrpSpPr>
      <p:grpSpPr>
        <a:xfrm>
          <a:off x="0" y="0"/>
          <a:ext cx="0" cy="0"/>
          <a:chOff x="0" y="0"/>
          <a:chExt cx="0" cy="0"/>
        </a:xfrm>
      </p:grpSpPr>
      <p:sp>
        <p:nvSpPr>
          <p:cNvPr id="220" name="Google Shape;220;g2c9fc706a4c_0_56"/>
          <p:cNvSpPr txBox="1"/>
          <p:nvPr/>
        </p:nvSpPr>
        <p:spPr>
          <a:xfrm>
            <a:off x="1246900" y="1489000"/>
            <a:ext cx="4552800" cy="2553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Proxima Nova"/>
                <a:ea typeface="Proxima Nova"/>
                <a:cs typeface="Proxima Nova"/>
                <a:sym typeface="Proxima Nova"/>
              </a:rPr>
              <a:t>Balaguer appeals to:</a:t>
            </a:r>
            <a:endParaRPr b="0" i="0" sz="1200" u="none" cap="none" strike="noStrike">
              <a:solidFill>
                <a:schemeClr val="dk1"/>
              </a:solidFill>
              <a:latin typeface="Proxima Nova"/>
              <a:ea typeface="Proxima Nova"/>
              <a:cs typeface="Proxima Nova"/>
              <a:sym typeface="Proxima Nova"/>
            </a:endParaRPr>
          </a:p>
          <a:p>
            <a:pPr indent="-190500" lvl="0" marL="228600" marR="0" rtl="0" algn="l">
              <a:lnSpc>
                <a:spcPct val="115000"/>
              </a:lnSpc>
              <a:spcBef>
                <a:spcPts val="0"/>
              </a:spcBef>
              <a:spcAft>
                <a:spcPts val="0"/>
              </a:spcAft>
              <a:buClr>
                <a:schemeClr val="dk1"/>
              </a:buClr>
              <a:buSzPts val="1200"/>
              <a:buFont typeface="Proxima Nova"/>
              <a:buChar char="●"/>
            </a:pPr>
            <a:r>
              <a:rPr b="1" i="0" lang="en" sz="1200" u="none" cap="none" strike="noStrike">
                <a:solidFill>
                  <a:schemeClr val="dk1"/>
                </a:solidFill>
                <a:latin typeface="Proxima Nova"/>
                <a:ea typeface="Proxima Nova"/>
                <a:cs typeface="Proxima Nova"/>
                <a:sym typeface="Proxima Nova"/>
              </a:rPr>
              <a:t>Mostly between 25-50 yr. olds</a:t>
            </a:r>
            <a:endParaRPr b="1" i="0" sz="1200" u="none" cap="none" strike="noStrike">
              <a:solidFill>
                <a:schemeClr val="dk1"/>
              </a:solidFill>
              <a:latin typeface="Proxima Nova"/>
              <a:ea typeface="Proxima Nova"/>
              <a:cs typeface="Proxima Nova"/>
              <a:sym typeface="Proxima Nova"/>
            </a:endParaRPr>
          </a:p>
          <a:p>
            <a:pPr indent="-190500" lvl="0" marL="228600" marR="0" rtl="0" algn="l">
              <a:lnSpc>
                <a:spcPct val="115000"/>
              </a:lnSpc>
              <a:spcBef>
                <a:spcPts val="0"/>
              </a:spcBef>
              <a:spcAft>
                <a:spcPts val="0"/>
              </a:spcAft>
              <a:buClr>
                <a:schemeClr val="dk1"/>
              </a:buClr>
              <a:buSzPts val="1200"/>
              <a:buFont typeface="Proxima Nova"/>
              <a:buChar char="●"/>
            </a:pPr>
            <a:r>
              <a:rPr b="1" i="0" lang="en" sz="1200" u="none" cap="none" strike="noStrike">
                <a:solidFill>
                  <a:schemeClr val="dk1"/>
                </a:solidFill>
                <a:latin typeface="Proxima Nova"/>
                <a:ea typeface="Proxima Nova"/>
                <a:cs typeface="Proxima Nova"/>
                <a:sym typeface="Proxima Nova"/>
              </a:rPr>
              <a:t>Wide income range</a:t>
            </a:r>
            <a:endParaRPr b="1" i="0" sz="1200" u="none" cap="none" strike="noStrike">
              <a:solidFill>
                <a:schemeClr val="dk1"/>
              </a:solidFill>
              <a:latin typeface="Proxima Nova"/>
              <a:ea typeface="Proxima Nova"/>
              <a:cs typeface="Proxima Nova"/>
              <a:sym typeface="Proxima Nova"/>
            </a:endParaRPr>
          </a:p>
          <a:p>
            <a:pPr indent="-190500" lvl="0" marL="228600" marR="0" rtl="0" algn="l">
              <a:lnSpc>
                <a:spcPct val="115000"/>
              </a:lnSpc>
              <a:spcBef>
                <a:spcPts val="0"/>
              </a:spcBef>
              <a:spcAft>
                <a:spcPts val="0"/>
              </a:spcAft>
              <a:buClr>
                <a:schemeClr val="dk1"/>
              </a:buClr>
              <a:buSzPts val="1200"/>
              <a:buFont typeface="Proxima Nova"/>
              <a:buChar char="●"/>
            </a:pPr>
            <a:r>
              <a:rPr b="1" i="0" lang="en" sz="1200" u="none" cap="none" strike="noStrike">
                <a:solidFill>
                  <a:schemeClr val="dk1"/>
                </a:solidFill>
                <a:latin typeface="Proxima Nova"/>
                <a:ea typeface="Proxima Nova"/>
                <a:cs typeface="Proxima Nova"/>
                <a:sym typeface="Proxima Nova"/>
              </a:rPr>
              <a:t>Predominantly male gender demographics</a:t>
            </a:r>
            <a:endParaRPr b="1" i="0" sz="1200" u="none" cap="none" strike="noStrike">
              <a:solidFill>
                <a:schemeClr val="dk1"/>
              </a:solidFill>
              <a:latin typeface="Proxima Nova"/>
              <a:ea typeface="Proxima Nova"/>
              <a:cs typeface="Proxima Nova"/>
              <a:sym typeface="Proxima Nova"/>
            </a:endParaRPr>
          </a:p>
        </p:txBody>
      </p:sp>
      <p:sp>
        <p:nvSpPr>
          <p:cNvPr id="221" name="Google Shape;221;g2c9fc706a4c_0_56"/>
          <p:cNvSpPr txBox="1"/>
          <p:nvPr/>
        </p:nvSpPr>
        <p:spPr>
          <a:xfrm>
            <a:off x="1246900" y="778225"/>
            <a:ext cx="67059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Demographic Analysis</a:t>
            </a:r>
            <a:endParaRPr b="0" i="0" sz="32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5" name="Shape 225"/>
        <p:cNvGrpSpPr/>
        <p:nvPr/>
      </p:nvGrpSpPr>
      <p:grpSpPr>
        <a:xfrm>
          <a:off x="0" y="0"/>
          <a:ext cx="0" cy="0"/>
          <a:chOff x="0" y="0"/>
          <a:chExt cx="0" cy="0"/>
        </a:xfrm>
      </p:grpSpPr>
      <p:sp>
        <p:nvSpPr>
          <p:cNvPr id="226" name="Google Shape;226;g2c9fc706a4c_0_61"/>
          <p:cNvSpPr txBox="1"/>
          <p:nvPr/>
        </p:nvSpPr>
        <p:spPr>
          <a:xfrm>
            <a:off x="1246900" y="1489000"/>
            <a:ext cx="4552800" cy="2553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Proxima Nova"/>
                <a:ea typeface="Proxima Nova"/>
                <a:cs typeface="Proxima Nova"/>
                <a:sym typeface="Proxima Nova"/>
              </a:rPr>
              <a:t>Balaguer appeals to:</a:t>
            </a:r>
            <a:endParaRPr b="0" i="0" sz="1200" u="none" cap="none" strike="noStrike">
              <a:solidFill>
                <a:schemeClr val="dk1"/>
              </a:solidFill>
              <a:latin typeface="Proxima Nova"/>
              <a:ea typeface="Proxima Nova"/>
              <a:cs typeface="Proxima Nova"/>
              <a:sym typeface="Proxima Nova"/>
            </a:endParaRPr>
          </a:p>
          <a:p>
            <a:pPr indent="-190500" lvl="0" marL="228600" marR="0" rtl="0" algn="l">
              <a:lnSpc>
                <a:spcPct val="115000"/>
              </a:lnSpc>
              <a:spcBef>
                <a:spcPts val="0"/>
              </a:spcBef>
              <a:spcAft>
                <a:spcPts val="0"/>
              </a:spcAft>
              <a:buClr>
                <a:schemeClr val="dk1"/>
              </a:buClr>
              <a:buSzPts val="1200"/>
              <a:buFont typeface="Proxima Nova"/>
              <a:buChar char="●"/>
            </a:pPr>
            <a:r>
              <a:rPr b="1" i="0" lang="en" sz="1200" u="none" cap="none" strike="noStrike">
                <a:solidFill>
                  <a:schemeClr val="dk1"/>
                </a:solidFill>
                <a:latin typeface="Proxima Nova"/>
                <a:ea typeface="Proxima Nova"/>
                <a:cs typeface="Proxima Nova"/>
                <a:sym typeface="Proxima Nova"/>
              </a:rPr>
              <a:t>Mostly between 25-50 yr. olds</a:t>
            </a:r>
            <a:endParaRPr b="1" i="0" sz="1200" u="none" cap="none" strike="noStrike">
              <a:solidFill>
                <a:schemeClr val="dk1"/>
              </a:solidFill>
              <a:latin typeface="Proxima Nova"/>
              <a:ea typeface="Proxima Nova"/>
              <a:cs typeface="Proxima Nova"/>
              <a:sym typeface="Proxima Nova"/>
            </a:endParaRPr>
          </a:p>
          <a:p>
            <a:pPr indent="-190500" lvl="0" marL="228600" marR="0" rtl="0" algn="l">
              <a:lnSpc>
                <a:spcPct val="115000"/>
              </a:lnSpc>
              <a:spcBef>
                <a:spcPts val="0"/>
              </a:spcBef>
              <a:spcAft>
                <a:spcPts val="0"/>
              </a:spcAft>
              <a:buClr>
                <a:schemeClr val="dk1"/>
              </a:buClr>
              <a:buSzPts val="1200"/>
              <a:buFont typeface="Proxima Nova"/>
              <a:buChar char="●"/>
            </a:pPr>
            <a:r>
              <a:rPr b="1" i="0" lang="en" sz="1200" u="none" cap="none" strike="noStrike">
                <a:solidFill>
                  <a:schemeClr val="dk1"/>
                </a:solidFill>
                <a:latin typeface="Proxima Nova"/>
                <a:ea typeface="Proxima Nova"/>
                <a:cs typeface="Proxima Nova"/>
                <a:sym typeface="Proxima Nova"/>
              </a:rPr>
              <a:t>Wide income range</a:t>
            </a:r>
            <a:endParaRPr b="1" i="0" sz="1200" u="none" cap="none" strike="noStrike">
              <a:solidFill>
                <a:schemeClr val="dk1"/>
              </a:solidFill>
              <a:latin typeface="Proxima Nova"/>
              <a:ea typeface="Proxima Nova"/>
              <a:cs typeface="Proxima Nova"/>
              <a:sym typeface="Proxima Nova"/>
            </a:endParaRPr>
          </a:p>
          <a:p>
            <a:pPr indent="-190500" lvl="0" marL="228600" marR="0" rtl="0" algn="l">
              <a:lnSpc>
                <a:spcPct val="115000"/>
              </a:lnSpc>
              <a:spcBef>
                <a:spcPts val="0"/>
              </a:spcBef>
              <a:spcAft>
                <a:spcPts val="0"/>
              </a:spcAft>
              <a:buClr>
                <a:schemeClr val="dk1"/>
              </a:buClr>
              <a:buSzPts val="1200"/>
              <a:buFont typeface="Proxima Nova"/>
              <a:buChar char="●"/>
            </a:pPr>
            <a:r>
              <a:rPr b="1" i="0" lang="en" sz="1200" u="none" cap="none" strike="noStrike">
                <a:solidFill>
                  <a:schemeClr val="dk1"/>
                </a:solidFill>
                <a:latin typeface="Proxima Nova"/>
                <a:ea typeface="Proxima Nova"/>
                <a:cs typeface="Proxima Nova"/>
                <a:sym typeface="Proxima Nova"/>
              </a:rPr>
              <a:t>Predominantly male gender demographics</a:t>
            </a:r>
            <a:endParaRPr b="1" i="0" sz="1200" u="none" cap="none" strike="noStrike">
              <a:solidFill>
                <a:schemeClr val="dk1"/>
              </a:solidFill>
              <a:latin typeface="Proxima Nova"/>
              <a:ea typeface="Proxima Nova"/>
              <a:cs typeface="Proxima Nova"/>
              <a:sym typeface="Proxima Nova"/>
            </a:endParaRPr>
          </a:p>
          <a:p>
            <a:pPr indent="-190500" lvl="0" marL="228600" marR="0" rtl="0" algn="l">
              <a:lnSpc>
                <a:spcPct val="115000"/>
              </a:lnSpc>
              <a:spcBef>
                <a:spcPts val="0"/>
              </a:spcBef>
              <a:spcAft>
                <a:spcPts val="0"/>
              </a:spcAft>
              <a:buClr>
                <a:schemeClr val="dk1"/>
              </a:buClr>
              <a:buSzPts val="1200"/>
              <a:buFont typeface="Proxima Nova"/>
              <a:buChar char="●"/>
            </a:pPr>
            <a:r>
              <a:rPr b="1" i="0" lang="en" sz="1200" u="none" cap="none" strike="noStrike">
                <a:solidFill>
                  <a:schemeClr val="dk1"/>
                </a:solidFill>
                <a:latin typeface="Proxima Nova"/>
                <a:ea typeface="Proxima Nova"/>
                <a:cs typeface="Proxima Nova"/>
                <a:sym typeface="Proxima Nova"/>
              </a:rPr>
              <a:t>Serious guitar players interested in honing their craft</a:t>
            </a:r>
            <a:endParaRPr b="1" i="0" sz="1200" u="none" cap="none" strike="noStrike">
              <a:solidFill>
                <a:schemeClr val="dk1"/>
              </a:solidFill>
              <a:latin typeface="Proxima Nova"/>
              <a:ea typeface="Proxima Nova"/>
              <a:cs typeface="Proxima Nova"/>
              <a:sym typeface="Proxima Nova"/>
            </a:endParaRPr>
          </a:p>
        </p:txBody>
      </p:sp>
      <p:sp>
        <p:nvSpPr>
          <p:cNvPr id="227" name="Google Shape;227;g2c9fc706a4c_0_61"/>
          <p:cNvSpPr txBox="1"/>
          <p:nvPr/>
        </p:nvSpPr>
        <p:spPr>
          <a:xfrm>
            <a:off x="1246900" y="778225"/>
            <a:ext cx="67059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Demographic Analysis</a:t>
            </a:r>
            <a:endParaRPr b="0" i="0" sz="32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1" name="Shape 231"/>
        <p:cNvGrpSpPr/>
        <p:nvPr/>
      </p:nvGrpSpPr>
      <p:grpSpPr>
        <a:xfrm>
          <a:off x="0" y="0"/>
          <a:ext cx="0" cy="0"/>
          <a:chOff x="0" y="0"/>
          <a:chExt cx="0" cy="0"/>
        </a:xfrm>
      </p:grpSpPr>
      <p:sp>
        <p:nvSpPr>
          <p:cNvPr id="232" name="Google Shape;232;p19"/>
          <p:cNvSpPr txBox="1"/>
          <p:nvPr/>
        </p:nvSpPr>
        <p:spPr>
          <a:xfrm>
            <a:off x="1246900" y="778225"/>
            <a:ext cx="67059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Age Demographics</a:t>
            </a:r>
            <a:endParaRPr b="0" i="0" sz="3200" u="none" cap="none" strike="noStrike">
              <a:solidFill>
                <a:srgbClr val="016FBA"/>
              </a:solidFill>
              <a:latin typeface="Proxima Nova Semibold"/>
              <a:ea typeface="Proxima Nova Semibold"/>
              <a:cs typeface="Proxima Nova Semibold"/>
              <a:sym typeface="Proxima Nova Semibold"/>
            </a:endParaRPr>
          </a:p>
        </p:txBody>
      </p:sp>
      <p:pic>
        <p:nvPicPr>
          <p:cNvPr descr="Forms response chart. Question title: Age. Number of responses: 41 responses." id="233" name="Google Shape;233;p19" title="Age"/>
          <p:cNvPicPr preferRelativeResize="0"/>
          <p:nvPr/>
        </p:nvPicPr>
        <p:blipFill rotWithShape="1">
          <a:blip r:embed="rId4">
            <a:alphaModFix/>
          </a:blip>
          <a:srcRect b="0" l="0" r="0" t="0"/>
          <a:stretch/>
        </p:blipFill>
        <p:spPr>
          <a:xfrm>
            <a:off x="1628050" y="1514363"/>
            <a:ext cx="5943600" cy="21147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7" name="Shape 237"/>
        <p:cNvGrpSpPr/>
        <p:nvPr/>
      </p:nvGrpSpPr>
      <p:grpSpPr>
        <a:xfrm>
          <a:off x="0" y="0"/>
          <a:ext cx="0" cy="0"/>
          <a:chOff x="0" y="0"/>
          <a:chExt cx="0" cy="0"/>
        </a:xfrm>
      </p:grpSpPr>
      <p:sp>
        <p:nvSpPr>
          <p:cNvPr id="238" name="Google Shape;238;p20"/>
          <p:cNvSpPr txBox="1"/>
          <p:nvPr/>
        </p:nvSpPr>
        <p:spPr>
          <a:xfrm>
            <a:off x="1246900" y="778225"/>
            <a:ext cx="67059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Income Range Demographics</a:t>
            </a:r>
            <a:endParaRPr b="0" i="0" sz="3200" u="none" cap="none" strike="noStrike">
              <a:solidFill>
                <a:srgbClr val="016FBA"/>
              </a:solidFill>
              <a:latin typeface="Proxima Nova Semibold"/>
              <a:ea typeface="Proxima Nova Semibold"/>
              <a:cs typeface="Proxima Nova Semibold"/>
              <a:sym typeface="Proxima Nova Semibold"/>
            </a:endParaRPr>
          </a:p>
        </p:txBody>
      </p:sp>
      <p:pic>
        <p:nvPicPr>
          <p:cNvPr descr="Forms response chart. Question title: Income Range (yearly). Number of responses: 41 responses." id="239" name="Google Shape;239;p20" title="Income Range (yearly)"/>
          <p:cNvPicPr preferRelativeResize="0"/>
          <p:nvPr/>
        </p:nvPicPr>
        <p:blipFill rotWithShape="1">
          <a:blip r:embed="rId4">
            <a:alphaModFix/>
          </a:blip>
          <a:srcRect b="0" l="0" r="0" t="0"/>
          <a:stretch/>
        </p:blipFill>
        <p:spPr>
          <a:xfrm>
            <a:off x="1628050" y="1514373"/>
            <a:ext cx="5943600" cy="2114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3" name="Shape 243"/>
        <p:cNvGrpSpPr/>
        <p:nvPr/>
      </p:nvGrpSpPr>
      <p:grpSpPr>
        <a:xfrm>
          <a:off x="0" y="0"/>
          <a:ext cx="0" cy="0"/>
          <a:chOff x="0" y="0"/>
          <a:chExt cx="0" cy="0"/>
        </a:xfrm>
      </p:grpSpPr>
      <p:sp>
        <p:nvSpPr>
          <p:cNvPr id="244" name="Google Shape;244;p21"/>
          <p:cNvSpPr txBox="1"/>
          <p:nvPr/>
        </p:nvSpPr>
        <p:spPr>
          <a:xfrm>
            <a:off x="1246900" y="778225"/>
            <a:ext cx="67059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Gender Demographics</a:t>
            </a:r>
            <a:endParaRPr b="0" i="0" sz="3200" u="none" cap="none" strike="noStrike">
              <a:solidFill>
                <a:srgbClr val="016FBA"/>
              </a:solidFill>
              <a:latin typeface="Proxima Nova Semibold"/>
              <a:ea typeface="Proxima Nova Semibold"/>
              <a:cs typeface="Proxima Nova Semibold"/>
              <a:sym typeface="Proxima Nova Semibold"/>
            </a:endParaRPr>
          </a:p>
        </p:txBody>
      </p:sp>
      <p:pic>
        <p:nvPicPr>
          <p:cNvPr descr="Forms response chart. Question title: Gender. Number of responses: 41 responses." id="245" name="Google Shape;245;p21" title="Gender"/>
          <p:cNvPicPr preferRelativeResize="0"/>
          <p:nvPr/>
        </p:nvPicPr>
        <p:blipFill rotWithShape="1">
          <a:blip r:embed="rId4">
            <a:alphaModFix/>
          </a:blip>
          <a:srcRect b="0" l="0" r="0" t="0"/>
          <a:stretch/>
        </p:blipFill>
        <p:spPr>
          <a:xfrm>
            <a:off x="1628050" y="1514373"/>
            <a:ext cx="5943600" cy="2114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9" name="Shape 249"/>
        <p:cNvGrpSpPr/>
        <p:nvPr/>
      </p:nvGrpSpPr>
      <p:grpSpPr>
        <a:xfrm>
          <a:off x="0" y="0"/>
          <a:ext cx="0" cy="0"/>
          <a:chOff x="0" y="0"/>
          <a:chExt cx="0" cy="0"/>
        </a:xfrm>
      </p:grpSpPr>
      <p:sp>
        <p:nvSpPr>
          <p:cNvPr id="250" name="Google Shape;250;p22"/>
          <p:cNvSpPr txBox="1"/>
          <p:nvPr/>
        </p:nvSpPr>
        <p:spPr>
          <a:xfrm>
            <a:off x="1246900" y="778225"/>
            <a:ext cx="67059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Skill Level Demographics</a:t>
            </a:r>
            <a:endParaRPr b="0" i="0" sz="3200" u="none" cap="none" strike="noStrike">
              <a:solidFill>
                <a:srgbClr val="016FBA"/>
              </a:solidFill>
              <a:latin typeface="Proxima Nova Semibold"/>
              <a:ea typeface="Proxima Nova Semibold"/>
              <a:cs typeface="Proxima Nova Semibold"/>
              <a:sym typeface="Proxima Nova Semibold"/>
            </a:endParaRPr>
          </a:p>
        </p:txBody>
      </p:sp>
      <p:pic>
        <p:nvPicPr>
          <p:cNvPr descr="Forms response chart. Question title: What experience level of a musician are you?. Number of responses: 40 responses." id="251" name="Google Shape;251;p22" title="What experience level of a musician are you?"/>
          <p:cNvPicPr preferRelativeResize="0"/>
          <p:nvPr/>
        </p:nvPicPr>
        <p:blipFill rotWithShape="1">
          <a:blip r:embed="rId4">
            <a:alphaModFix/>
          </a:blip>
          <a:srcRect b="0" l="0" r="0" t="0"/>
          <a:stretch/>
        </p:blipFill>
        <p:spPr>
          <a:xfrm>
            <a:off x="1628050" y="1514373"/>
            <a:ext cx="5943600" cy="2114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 name="Shape 67"/>
        <p:cNvGrpSpPr/>
        <p:nvPr/>
      </p:nvGrpSpPr>
      <p:grpSpPr>
        <a:xfrm>
          <a:off x="0" y="0"/>
          <a:ext cx="0" cy="0"/>
          <a:chOff x="0" y="0"/>
          <a:chExt cx="0" cy="0"/>
        </a:xfrm>
      </p:grpSpPr>
      <p:sp>
        <p:nvSpPr>
          <p:cNvPr id="68" name="Google Shape;68;g2ce2d05c512_2_1"/>
          <p:cNvSpPr txBox="1"/>
          <p:nvPr/>
        </p:nvSpPr>
        <p:spPr>
          <a:xfrm>
            <a:off x="1246900" y="1544825"/>
            <a:ext cx="5705100" cy="29523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90000"/>
              </a:lnSpc>
              <a:spcBef>
                <a:spcPts val="0"/>
              </a:spcBef>
              <a:spcAft>
                <a:spcPts val="0"/>
              </a:spcAft>
              <a:buClr>
                <a:srgbClr val="5FCBEF"/>
              </a:buClr>
              <a:buSzPts val="1800"/>
              <a:buFont typeface="Proxima Nova Semibold"/>
              <a:buChar char="❏"/>
            </a:pPr>
            <a:r>
              <a:rPr lang="en" sz="1800">
                <a:solidFill>
                  <a:schemeClr val="dk1"/>
                </a:solidFill>
                <a:latin typeface="Proxima Nova Semibold"/>
                <a:ea typeface="Proxima Nova Semibold"/>
                <a:cs typeface="Proxima Nova Semibold"/>
                <a:sym typeface="Proxima Nova Semibold"/>
              </a:rPr>
              <a:t>An evolutionary journey </a:t>
            </a:r>
            <a:endParaRPr sz="1800">
              <a:latin typeface="Proxima Nova Semibold"/>
              <a:ea typeface="Proxima Nova Semibold"/>
              <a:cs typeface="Proxima Nova Semibold"/>
              <a:sym typeface="Proxima Nova Semibold"/>
            </a:endParaRPr>
          </a:p>
          <a:p>
            <a:pPr indent="-342900" lvl="0" marL="457200" marR="0" rtl="0" algn="l">
              <a:lnSpc>
                <a:spcPct val="90000"/>
              </a:lnSpc>
              <a:spcBef>
                <a:spcPts val="600"/>
              </a:spcBef>
              <a:spcAft>
                <a:spcPts val="0"/>
              </a:spcAft>
              <a:buClr>
                <a:srgbClr val="5FCBEF"/>
              </a:buClr>
              <a:buSzPts val="1800"/>
              <a:buFont typeface="Proxima Nova Semibold"/>
              <a:buChar char="❏"/>
            </a:pPr>
            <a:r>
              <a:rPr lang="en" sz="1800">
                <a:solidFill>
                  <a:schemeClr val="dk1"/>
                </a:solidFill>
                <a:latin typeface="Proxima Nova Semibold"/>
                <a:ea typeface="Proxima Nova Semibold"/>
                <a:cs typeface="Proxima Nova Semibold"/>
                <a:sym typeface="Proxima Nova Semibold"/>
              </a:rPr>
              <a:t>Artist, creator and designer</a:t>
            </a:r>
            <a:endParaRPr b="0" i="0" sz="1800" u="none" cap="none" strike="noStrike">
              <a:solidFill>
                <a:srgbClr val="000000"/>
              </a:solidFill>
              <a:latin typeface="Proxima Nova Semibold"/>
              <a:ea typeface="Proxima Nova Semibold"/>
              <a:cs typeface="Proxima Nova Semibold"/>
              <a:sym typeface="Proxima Nova Semibold"/>
            </a:endParaRPr>
          </a:p>
          <a:p>
            <a:pPr indent="-342900" lvl="0" marL="457200" marR="0" rtl="0" algn="l">
              <a:lnSpc>
                <a:spcPct val="90000"/>
              </a:lnSpc>
              <a:spcBef>
                <a:spcPts val="600"/>
              </a:spcBef>
              <a:spcAft>
                <a:spcPts val="0"/>
              </a:spcAft>
              <a:buClr>
                <a:srgbClr val="5FCBEF"/>
              </a:buClr>
              <a:buSzPts val="1800"/>
              <a:buFont typeface="Proxima Nova Semibold"/>
              <a:buChar char="❏"/>
            </a:pPr>
            <a:r>
              <a:rPr lang="en" sz="1800">
                <a:solidFill>
                  <a:schemeClr val="dk1"/>
                </a:solidFill>
                <a:latin typeface="Proxima Nova Semibold"/>
                <a:ea typeface="Proxima Nova Semibold"/>
                <a:cs typeface="Proxima Nova Semibold"/>
                <a:sym typeface="Proxima Nova Semibold"/>
              </a:rPr>
              <a:t>Peak moments from childhood until now</a:t>
            </a:r>
            <a:endParaRPr b="0" i="0" sz="1800" u="none" cap="none" strike="noStrike">
              <a:solidFill>
                <a:srgbClr val="000000"/>
              </a:solidFill>
              <a:latin typeface="Proxima Nova Semibold"/>
              <a:ea typeface="Proxima Nova Semibold"/>
              <a:cs typeface="Proxima Nova Semibold"/>
              <a:sym typeface="Proxima Nova Semibold"/>
            </a:endParaRPr>
          </a:p>
          <a:p>
            <a:pPr indent="-342900" lvl="0" marL="457200" marR="0" rtl="0" algn="l">
              <a:lnSpc>
                <a:spcPct val="90000"/>
              </a:lnSpc>
              <a:spcBef>
                <a:spcPts val="600"/>
              </a:spcBef>
              <a:spcAft>
                <a:spcPts val="0"/>
              </a:spcAft>
              <a:buClr>
                <a:srgbClr val="5FCBEF"/>
              </a:buClr>
              <a:buSzPts val="1800"/>
              <a:buFont typeface="Proxima Nova Semibold"/>
              <a:buChar char="❏"/>
            </a:pPr>
            <a:r>
              <a:rPr lang="en" sz="1800">
                <a:solidFill>
                  <a:schemeClr val="dk1"/>
                </a:solidFill>
                <a:latin typeface="Proxima Nova Semibold"/>
                <a:ea typeface="Proxima Nova Semibold"/>
                <a:cs typeface="Proxima Nova Semibold"/>
                <a:sym typeface="Proxima Nova Semibold"/>
              </a:rPr>
              <a:t>Combined passions of art and music</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None/>
            </a:pPr>
            <a:r>
              <a:t/>
            </a:r>
            <a:endParaRPr sz="1800">
              <a:solidFill>
                <a:schemeClr val="dk1"/>
              </a:solidFill>
              <a:latin typeface="Proxima Nova Semibold"/>
              <a:ea typeface="Proxima Nova Semibold"/>
              <a:cs typeface="Proxima Nova Semibold"/>
              <a:sym typeface="Proxima Nova Semibold"/>
            </a:endParaRPr>
          </a:p>
          <a:p>
            <a:pPr indent="0" lvl="0" marL="0" rtl="0" algn="l">
              <a:lnSpc>
                <a:spcPct val="115000"/>
              </a:lnSpc>
              <a:spcBef>
                <a:spcPts val="0"/>
              </a:spcBef>
              <a:spcAft>
                <a:spcPts val="0"/>
              </a:spcAft>
              <a:buNone/>
            </a:pPr>
            <a:r>
              <a:rPr lang="en" sz="1800">
                <a:solidFill>
                  <a:schemeClr val="dk1"/>
                </a:solidFill>
                <a:latin typeface="Proxima Nova Semibold"/>
                <a:ea typeface="Proxima Nova Semibold"/>
                <a:cs typeface="Proxima Nova Semibold"/>
                <a:sym typeface="Proxima Nova Semibold"/>
                <a:extLst>
                  <a:ext uri="http://customooxmlschemas.google.com/">
                    <go:slidesCustomData xmlns:go="http://customooxmlschemas.google.com/" textRoundtripDataId="1"/>
                  </a:ext>
                </a:extLst>
              </a:rPr>
              <a:t>And so the journey begins!</a:t>
            </a:r>
            <a:endParaRPr sz="1800">
              <a:solidFill>
                <a:schemeClr val="dk1"/>
              </a:solidFill>
              <a:latin typeface="Proxima Nova Semibold"/>
              <a:ea typeface="Proxima Nova Semibold"/>
              <a:cs typeface="Proxima Nova Semibold"/>
              <a:sym typeface="Proxima Nova Semibold"/>
            </a:endParaRPr>
          </a:p>
        </p:txBody>
      </p:sp>
      <p:sp>
        <p:nvSpPr>
          <p:cNvPr id="69" name="Google Shape;69;g2ce2d05c512_2_1"/>
          <p:cNvSpPr txBox="1"/>
          <p:nvPr/>
        </p:nvSpPr>
        <p:spPr>
          <a:xfrm>
            <a:off x="1246897" y="778225"/>
            <a:ext cx="5808600" cy="58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lang="en" sz="3200">
                <a:solidFill>
                  <a:srgbClr val="016FBA"/>
                </a:solidFill>
                <a:latin typeface="Proxima Nova Semibold"/>
                <a:ea typeface="Proxima Nova Semibold"/>
                <a:cs typeface="Proxima Nova Semibold"/>
                <a:sym typeface="Proxima Nova Semibold"/>
              </a:rPr>
              <a:t>Statement of Purpose</a:t>
            </a:r>
            <a:endParaRPr b="0" i="0" sz="14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5" name="Shape 255"/>
        <p:cNvGrpSpPr/>
        <p:nvPr/>
      </p:nvGrpSpPr>
      <p:grpSpPr>
        <a:xfrm>
          <a:off x="0" y="0"/>
          <a:ext cx="0" cy="0"/>
          <a:chOff x="0" y="0"/>
          <a:chExt cx="0" cy="0"/>
        </a:xfrm>
      </p:grpSpPr>
      <p:sp>
        <p:nvSpPr>
          <p:cNvPr id="256" name="Google Shape;256;g2c9fc706a4c_0_108"/>
          <p:cNvSpPr txBox="1"/>
          <p:nvPr/>
        </p:nvSpPr>
        <p:spPr>
          <a:xfrm>
            <a:off x="1246900" y="778225"/>
            <a:ext cx="6705900" cy="59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Product Customization</a:t>
            </a:r>
            <a:endParaRPr b="0" i="0" sz="3200" u="none" cap="none" strike="noStrike">
              <a:solidFill>
                <a:srgbClr val="016FBA"/>
              </a:solidFill>
              <a:latin typeface="Proxima Nova Semibold"/>
              <a:ea typeface="Proxima Nova Semibold"/>
              <a:cs typeface="Proxima Nova Semibold"/>
              <a:sym typeface="Proxima Nova Semibold"/>
            </a:endParaRPr>
          </a:p>
        </p:txBody>
      </p:sp>
      <p:pic>
        <p:nvPicPr>
          <p:cNvPr descr="Forms response chart. Question title: How important is product customization to you?. Number of responses: 41 responses." id="257" name="Google Shape;257;g2c9fc706a4c_0_108" title="How important is product customization to you?"/>
          <p:cNvPicPr preferRelativeResize="0"/>
          <p:nvPr/>
        </p:nvPicPr>
        <p:blipFill rotWithShape="1">
          <a:blip r:embed="rId4">
            <a:alphaModFix/>
          </a:blip>
          <a:srcRect b="0" l="0" r="0" t="0"/>
          <a:stretch/>
        </p:blipFill>
        <p:spPr>
          <a:xfrm>
            <a:off x="1635750" y="1476900"/>
            <a:ext cx="5696349" cy="2189700"/>
          </a:xfrm>
          <a:prstGeom prst="rect">
            <a:avLst/>
          </a:prstGeom>
          <a:noFill/>
          <a:ln>
            <a:noFill/>
          </a:ln>
        </p:spPr>
      </p:pic>
      <p:sp>
        <p:nvSpPr>
          <p:cNvPr id="258" name="Google Shape;258;g2c9fc706a4c_0_108"/>
          <p:cNvSpPr txBox="1"/>
          <p:nvPr/>
        </p:nvSpPr>
        <p:spPr>
          <a:xfrm>
            <a:off x="1783175" y="3566349"/>
            <a:ext cx="841800" cy="29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Arial"/>
                <a:ea typeface="Arial"/>
                <a:cs typeface="Arial"/>
                <a:sym typeface="Arial"/>
              </a:rPr>
              <a:t>Not important</a:t>
            </a:r>
            <a:endParaRPr b="0" i="0" sz="800" u="none" cap="none" strike="noStrike">
              <a:solidFill>
                <a:schemeClr val="dk2"/>
              </a:solidFill>
              <a:latin typeface="Arial"/>
              <a:ea typeface="Arial"/>
              <a:cs typeface="Arial"/>
              <a:sym typeface="Arial"/>
            </a:endParaRPr>
          </a:p>
        </p:txBody>
      </p:sp>
      <p:sp>
        <p:nvSpPr>
          <p:cNvPr id="259" name="Google Shape;259;g2c9fc706a4c_0_108"/>
          <p:cNvSpPr txBox="1"/>
          <p:nvPr/>
        </p:nvSpPr>
        <p:spPr>
          <a:xfrm>
            <a:off x="6490301" y="3566349"/>
            <a:ext cx="841800" cy="29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Arial"/>
                <a:ea typeface="Arial"/>
                <a:cs typeface="Arial"/>
                <a:sym typeface="Arial"/>
              </a:rPr>
              <a:t>Very important</a:t>
            </a:r>
            <a:endParaRPr b="0" i="0" sz="800" u="none" cap="none" strike="noStrike">
              <a:solidFill>
                <a:schemeClr val="dk2"/>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3" name="Shape 263"/>
        <p:cNvGrpSpPr/>
        <p:nvPr/>
      </p:nvGrpSpPr>
      <p:grpSpPr>
        <a:xfrm>
          <a:off x="0" y="0"/>
          <a:ext cx="0" cy="0"/>
          <a:chOff x="0" y="0"/>
          <a:chExt cx="0" cy="0"/>
        </a:xfrm>
      </p:grpSpPr>
      <p:sp>
        <p:nvSpPr>
          <p:cNvPr id="264" name="Google Shape;264;g2cbf4a58955_0_6"/>
          <p:cNvSpPr txBox="1"/>
          <p:nvPr/>
        </p:nvSpPr>
        <p:spPr>
          <a:xfrm>
            <a:off x="1246900" y="778225"/>
            <a:ext cx="6705900" cy="59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Product Customization</a:t>
            </a:r>
            <a:endParaRPr b="0" i="0" sz="3200" u="none" cap="none" strike="noStrike">
              <a:solidFill>
                <a:srgbClr val="016FBA"/>
              </a:solidFill>
              <a:latin typeface="Proxima Nova Semibold"/>
              <a:ea typeface="Proxima Nova Semibold"/>
              <a:cs typeface="Proxima Nova Semibold"/>
              <a:sym typeface="Proxima Nova Semibold"/>
            </a:endParaRPr>
          </a:p>
        </p:txBody>
      </p:sp>
      <p:pic>
        <p:nvPicPr>
          <p:cNvPr descr="Forms response chart. Question title: How important is product customization to you?. Number of responses: 41 responses." id="265" name="Google Shape;265;g2cbf4a58955_0_6" title="How important is product customization to you?"/>
          <p:cNvPicPr preferRelativeResize="0"/>
          <p:nvPr/>
        </p:nvPicPr>
        <p:blipFill rotWithShape="1">
          <a:blip r:embed="rId4">
            <a:alphaModFix/>
          </a:blip>
          <a:srcRect b="0" l="0" r="0" t="0"/>
          <a:stretch/>
        </p:blipFill>
        <p:spPr>
          <a:xfrm>
            <a:off x="1635750" y="1476900"/>
            <a:ext cx="5696349" cy="2189700"/>
          </a:xfrm>
          <a:prstGeom prst="rect">
            <a:avLst/>
          </a:prstGeom>
          <a:noFill/>
          <a:ln>
            <a:noFill/>
          </a:ln>
        </p:spPr>
      </p:pic>
      <p:sp>
        <p:nvSpPr>
          <p:cNvPr id="266" name="Google Shape;266;g2cbf4a58955_0_6"/>
          <p:cNvSpPr txBox="1"/>
          <p:nvPr/>
        </p:nvSpPr>
        <p:spPr>
          <a:xfrm>
            <a:off x="1783175" y="3566349"/>
            <a:ext cx="841800" cy="29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Arial"/>
                <a:ea typeface="Arial"/>
                <a:cs typeface="Arial"/>
                <a:sym typeface="Arial"/>
              </a:rPr>
              <a:t>Not important</a:t>
            </a:r>
            <a:endParaRPr b="0" i="0" sz="800" u="none" cap="none" strike="noStrike">
              <a:solidFill>
                <a:schemeClr val="dk2"/>
              </a:solidFill>
              <a:latin typeface="Arial"/>
              <a:ea typeface="Arial"/>
              <a:cs typeface="Arial"/>
              <a:sym typeface="Arial"/>
            </a:endParaRPr>
          </a:p>
        </p:txBody>
      </p:sp>
      <p:sp>
        <p:nvSpPr>
          <p:cNvPr id="267" name="Google Shape;267;g2cbf4a58955_0_6"/>
          <p:cNvSpPr txBox="1"/>
          <p:nvPr/>
        </p:nvSpPr>
        <p:spPr>
          <a:xfrm>
            <a:off x="6490301" y="3566349"/>
            <a:ext cx="841800" cy="29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Arial"/>
                <a:ea typeface="Arial"/>
                <a:cs typeface="Arial"/>
                <a:sym typeface="Arial"/>
              </a:rPr>
              <a:t>Very important</a:t>
            </a:r>
            <a:endParaRPr b="0" i="0" sz="800" u="none" cap="none" strike="noStrike">
              <a:solidFill>
                <a:schemeClr val="dk2"/>
              </a:solidFill>
              <a:latin typeface="Arial"/>
              <a:ea typeface="Arial"/>
              <a:cs typeface="Arial"/>
              <a:sym typeface="Arial"/>
            </a:endParaRPr>
          </a:p>
        </p:txBody>
      </p:sp>
      <p:sp>
        <p:nvSpPr>
          <p:cNvPr id="268" name="Google Shape;268;g2cbf4a58955_0_6"/>
          <p:cNvSpPr/>
          <p:nvPr/>
        </p:nvSpPr>
        <p:spPr>
          <a:xfrm>
            <a:off x="5280847" y="1916050"/>
            <a:ext cx="2058000" cy="1949400"/>
          </a:xfrm>
          <a:prstGeom prst="rect">
            <a:avLst/>
          </a:prstGeom>
          <a:noFill/>
          <a:ln cap="flat" cmpd="sng" w="28575">
            <a:solidFill>
              <a:srgbClr val="FF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2" name="Shape 272"/>
        <p:cNvGrpSpPr/>
        <p:nvPr/>
      </p:nvGrpSpPr>
      <p:grpSpPr>
        <a:xfrm>
          <a:off x="0" y="0"/>
          <a:ext cx="0" cy="0"/>
          <a:chOff x="0" y="0"/>
          <a:chExt cx="0" cy="0"/>
        </a:xfrm>
      </p:grpSpPr>
      <p:sp>
        <p:nvSpPr>
          <p:cNvPr id="273" name="Google Shape;273;g2cbf4a58955_0_14"/>
          <p:cNvSpPr txBox="1"/>
          <p:nvPr/>
        </p:nvSpPr>
        <p:spPr>
          <a:xfrm>
            <a:off x="1246900" y="778225"/>
            <a:ext cx="6705900" cy="59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Product Customization</a:t>
            </a:r>
            <a:endParaRPr b="0" i="0" sz="3200" u="none" cap="none" strike="noStrike">
              <a:solidFill>
                <a:srgbClr val="016FBA"/>
              </a:solidFill>
              <a:latin typeface="Proxima Nova Semibold"/>
              <a:ea typeface="Proxima Nova Semibold"/>
              <a:cs typeface="Proxima Nova Semibold"/>
              <a:sym typeface="Proxima Nova Semibold"/>
            </a:endParaRPr>
          </a:p>
        </p:txBody>
      </p:sp>
      <p:sp>
        <p:nvSpPr>
          <p:cNvPr id="274" name="Google Shape;274;g2cbf4a58955_0_14"/>
          <p:cNvSpPr txBox="1"/>
          <p:nvPr/>
        </p:nvSpPr>
        <p:spPr>
          <a:xfrm>
            <a:off x="1783175" y="3566349"/>
            <a:ext cx="841800" cy="29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Arial"/>
                <a:ea typeface="Arial"/>
                <a:cs typeface="Arial"/>
                <a:sym typeface="Arial"/>
              </a:rPr>
              <a:t>Not important</a:t>
            </a:r>
            <a:endParaRPr b="0" i="0" sz="800" u="none" cap="none" strike="noStrike">
              <a:solidFill>
                <a:schemeClr val="dk2"/>
              </a:solidFill>
              <a:latin typeface="Arial"/>
              <a:ea typeface="Arial"/>
              <a:cs typeface="Arial"/>
              <a:sym typeface="Arial"/>
            </a:endParaRPr>
          </a:p>
        </p:txBody>
      </p:sp>
      <p:sp>
        <p:nvSpPr>
          <p:cNvPr id="275" name="Google Shape;275;g2cbf4a58955_0_14"/>
          <p:cNvSpPr txBox="1"/>
          <p:nvPr/>
        </p:nvSpPr>
        <p:spPr>
          <a:xfrm>
            <a:off x="6490301" y="3566349"/>
            <a:ext cx="841800" cy="29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Arial"/>
                <a:ea typeface="Arial"/>
                <a:cs typeface="Arial"/>
                <a:sym typeface="Arial"/>
              </a:rPr>
              <a:t>Very important</a:t>
            </a:r>
            <a:endParaRPr b="0" i="0" sz="800" u="none" cap="none" strike="noStrike">
              <a:solidFill>
                <a:schemeClr val="dk2"/>
              </a:solidFill>
              <a:latin typeface="Arial"/>
              <a:ea typeface="Arial"/>
              <a:cs typeface="Arial"/>
              <a:sym typeface="Arial"/>
            </a:endParaRPr>
          </a:p>
        </p:txBody>
      </p:sp>
      <p:sp>
        <p:nvSpPr>
          <p:cNvPr id="276" name="Google Shape;276;g2cbf4a58955_0_14"/>
          <p:cNvSpPr txBox="1"/>
          <p:nvPr/>
        </p:nvSpPr>
        <p:spPr>
          <a:xfrm>
            <a:off x="2604600" y="4028141"/>
            <a:ext cx="3934800" cy="456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600"/>
              </a:spcAft>
              <a:buClr>
                <a:srgbClr val="000000"/>
              </a:buClr>
              <a:buSzPts val="1100"/>
              <a:buFont typeface="Arial"/>
              <a:buNone/>
            </a:pPr>
            <a:r>
              <a:rPr b="0" i="0" lang="en" sz="1100" u="none" cap="none" strike="noStrike">
                <a:solidFill>
                  <a:schemeClr val="dk1"/>
                </a:solidFill>
                <a:latin typeface="Proxima Nova"/>
                <a:ea typeface="Proxima Nova"/>
                <a:cs typeface="Proxima Nova"/>
                <a:sym typeface="Proxima Nova"/>
              </a:rPr>
              <a:t>“Someone who is looking for a unique instrument as unique as themselves.” — Joe Balaguer</a:t>
            </a:r>
            <a:endParaRPr b="0" i="0" sz="1100" u="none" cap="none" strike="noStrike">
              <a:solidFill>
                <a:schemeClr val="dk1"/>
              </a:solidFill>
              <a:latin typeface="Proxima Nova"/>
              <a:ea typeface="Proxima Nova"/>
              <a:cs typeface="Proxima Nova"/>
              <a:sym typeface="Proxima Nova"/>
            </a:endParaRPr>
          </a:p>
        </p:txBody>
      </p:sp>
      <p:pic>
        <p:nvPicPr>
          <p:cNvPr descr="Forms response chart. Question title: How important is product customization to you?. Number of responses: 41 responses." id="277" name="Google Shape;277;g2cbf4a58955_0_14" title="How important is product customization to you?"/>
          <p:cNvPicPr preferRelativeResize="0"/>
          <p:nvPr/>
        </p:nvPicPr>
        <p:blipFill rotWithShape="1">
          <a:blip r:embed="rId4">
            <a:alphaModFix/>
          </a:blip>
          <a:srcRect b="0" l="0" r="0" t="0"/>
          <a:stretch/>
        </p:blipFill>
        <p:spPr>
          <a:xfrm>
            <a:off x="1635750" y="1476900"/>
            <a:ext cx="5696349" cy="2189700"/>
          </a:xfrm>
          <a:prstGeom prst="rect">
            <a:avLst/>
          </a:prstGeom>
          <a:noFill/>
          <a:ln>
            <a:noFill/>
          </a:ln>
        </p:spPr>
      </p:pic>
      <p:sp>
        <p:nvSpPr>
          <p:cNvPr id="278" name="Google Shape;278;g2cbf4a58955_0_14"/>
          <p:cNvSpPr/>
          <p:nvPr/>
        </p:nvSpPr>
        <p:spPr>
          <a:xfrm>
            <a:off x="5280847" y="1916050"/>
            <a:ext cx="2058000" cy="1949400"/>
          </a:xfrm>
          <a:prstGeom prst="rect">
            <a:avLst/>
          </a:prstGeom>
          <a:noFill/>
          <a:ln cap="flat" cmpd="sng" w="28575">
            <a:solidFill>
              <a:srgbClr val="FF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2" name="Shape 282"/>
        <p:cNvGrpSpPr/>
        <p:nvPr/>
      </p:nvGrpSpPr>
      <p:grpSpPr>
        <a:xfrm>
          <a:off x="0" y="0"/>
          <a:ext cx="0" cy="0"/>
          <a:chOff x="0" y="0"/>
          <a:chExt cx="0" cy="0"/>
        </a:xfrm>
      </p:grpSpPr>
      <p:sp>
        <p:nvSpPr>
          <p:cNvPr id="283" name="Google Shape;283;g2c9fc706a4c_0_180"/>
          <p:cNvSpPr txBox="1"/>
          <p:nvPr/>
        </p:nvSpPr>
        <p:spPr>
          <a:xfrm>
            <a:off x="1246900" y="1943100"/>
            <a:ext cx="5507700" cy="2553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lang="en" sz="1800">
                <a:solidFill>
                  <a:schemeClr val="dk1"/>
                </a:solidFill>
                <a:latin typeface="Proxima Nova Semibold"/>
                <a:ea typeface="Proxima Nova Semibold"/>
                <a:cs typeface="Proxima Nova Semibold"/>
                <a:sym typeface="Proxima Nova Semibold"/>
              </a:rPr>
              <a:t>Materials &amp; Aesthetics</a:t>
            </a:r>
            <a:endParaRPr b="0" i="0" sz="1400" u="none" cap="none" strike="noStrike">
              <a:solidFill>
                <a:schemeClr val="dk1"/>
              </a:solidFill>
              <a:latin typeface="Proxima Nova Semibold"/>
              <a:ea typeface="Proxima Nova Semibold"/>
              <a:cs typeface="Proxima Nova Semibold"/>
              <a:sym typeface="Proxima Nova Semibold"/>
            </a:endParaRPr>
          </a:p>
          <a:p>
            <a:pPr indent="-184150" lvl="0" marL="228600" marR="0" rtl="0" algn="l">
              <a:lnSpc>
                <a:spcPct val="115000"/>
              </a:lnSpc>
              <a:spcBef>
                <a:spcPts val="600"/>
              </a:spcBef>
              <a:spcAft>
                <a:spcPts val="0"/>
              </a:spcAft>
              <a:buClr>
                <a:schemeClr val="dk1"/>
              </a:buClr>
              <a:buSzPts val="1100"/>
              <a:buFont typeface="Proxima Nova"/>
              <a:buChar char="●"/>
            </a:pPr>
            <a:r>
              <a:rPr b="0" i="0" lang="en" sz="1100" u="none" cap="none" strike="noStrike">
                <a:solidFill>
                  <a:schemeClr val="dk1"/>
                </a:solidFill>
                <a:latin typeface="Proxima Nova"/>
                <a:ea typeface="Proxima Nova"/>
                <a:cs typeface="Proxima Nova"/>
                <a:sym typeface="Proxima Nova"/>
              </a:rPr>
              <a:t>Wood choice + body type and neck profile</a:t>
            </a:r>
            <a:endParaRPr b="0" i="0" sz="1100" u="none" cap="none" strike="noStrike">
              <a:solidFill>
                <a:schemeClr val="dk1"/>
              </a:solidFill>
              <a:latin typeface="Proxima Nova"/>
              <a:ea typeface="Proxima Nova"/>
              <a:cs typeface="Proxima Nova"/>
              <a:sym typeface="Proxima Nova"/>
            </a:endParaRPr>
          </a:p>
          <a:p>
            <a:pPr indent="-184150" lvl="0" marL="228600" marR="0" rtl="0" algn="l">
              <a:lnSpc>
                <a:spcPct val="115000"/>
              </a:lnSpc>
              <a:spcBef>
                <a:spcPts val="0"/>
              </a:spcBef>
              <a:spcAft>
                <a:spcPts val="0"/>
              </a:spcAft>
              <a:buClr>
                <a:schemeClr val="dk1"/>
              </a:buClr>
              <a:buSzPts val="1100"/>
              <a:buFont typeface="Proxima Nova"/>
              <a:buChar char="●"/>
            </a:pPr>
            <a:r>
              <a:rPr b="0" i="0" lang="en" sz="1100" u="none" cap="none" strike="noStrike">
                <a:solidFill>
                  <a:schemeClr val="dk1"/>
                </a:solidFill>
                <a:latin typeface="Proxima Nova"/>
                <a:ea typeface="Proxima Nova"/>
                <a:cs typeface="Proxima Nova"/>
                <a:sym typeface="Proxima Nova"/>
              </a:rPr>
              <a:t>Electronics, hardware and string gauges</a:t>
            </a:r>
            <a:endParaRPr b="0" i="0" sz="1100" u="none" cap="none" strike="noStrike">
              <a:solidFill>
                <a:schemeClr val="dk1"/>
              </a:solidFill>
              <a:latin typeface="Proxima Nova"/>
              <a:ea typeface="Proxima Nova"/>
              <a:cs typeface="Proxima Nova"/>
              <a:sym typeface="Proxima Nova"/>
            </a:endParaRPr>
          </a:p>
          <a:p>
            <a:pPr indent="-184150" lvl="0" marL="228600" marR="0" rtl="0" algn="l">
              <a:lnSpc>
                <a:spcPct val="115000"/>
              </a:lnSpc>
              <a:spcBef>
                <a:spcPts val="0"/>
              </a:spcBef>
              <a:spcAft>
                <a:spcPts val="0"/>
              </a:spcAft>
              <a:buClr>
                <a:schemeClr val="dk1"/>
              </a:buClr>
              <a:buSzPts val="1100"/>
              <a:buFont typeface="Proxima Nova"/>
              <a:buChar char="●"/>
            </a:pPr>
            <a:r>
              <a:rPr b="0" i="0" lang="en" sz="1100" u="none" cap="none" strike="noStrike">
                <a:solidFill>
                  <a:schemeClr val="dk1"/>
                </a:solidFill>
                <a:latin typeface="Proxima Nova"/>
                <a:ea typeface="Proxima Nova"/>
                <a:cs typeface="Proxima Nova"/>
                <a:sym typeface="Proxima Nova"/>
              </a:rPr>
              <a:t>Color and finish</a:t>
            </a:r>
            <a:endParaRPr b="0" i="0" sz="1100" u="none" cap="none" strike="noStrike">
              <a:solidFill>
                <a:schemeClr val="dk1"/>
              </a:solidFill>
              <a:latin typeface="Proxima Nova"/>
              <a:ea typeface="Proxima Nova"/>
              <a:cs typeface="Proxima Nova"/>
              <a:sym typeface="Proxima Nova"/>
            </a:endParaRPr>
          </a:p>
          <a:p>
            <a:pPr indent="-184150" lvl="0" marL="228600" marR="0" rtl="0" algn="l">
              <a:lnSpc>
                <a:spcPct val="115000"/>
              </a:lnSpc>
              <a:spcBef>
                <a:spcPts val="0"/>
              </a:spcBef>
              <a:spcAft>
                <a:spcPts val="0"/>
              </a:spcAft>
              <a:buClr>
                <a:schemeClr val="dk1"/>
              </a:buClr>
              <a:buSzPts val="1100"/>
              <a:buFont typeface="Proxima Nova"/>
              <a:buChar char="●"/>
            </a:pPr>
            <a:r>
              <a:rPr b="0" i="0" lang="en" sz="1100" u="none" cap="none" strike="noStrike">
                <a:solidFill>
                  <a:schemeClr val="dk1"/>
                </a:solidFill>
                <a:latin typeface="Proxima Nova"/>
                <a:ea typeface="Proxima Nova"/>
                <a:cs typeface="Proxima Nova"/>
                <a:sym typeface="Proxima Nova"/>
              </a:rPr>
              <a:t>Playability and overall feel</a:t>
            </a:r>
            <a:endParaRPr b="0" i="0" sz="1100" u="none" cap="none" strike="noStrike">
              <a:solidFill>
                <a:schemeClr val="dk1"/>
              </a:solidFill>
              <a:latin typeface="Proxima Nova"/>
              <a:ea typeface="Proxima Nova"/>
              <a:cs typeface="Proxima Nova"/>
              <a:sym typeface="Proxima Nova"/>
            </a:endParaRPr>
          </a:p>
        </p:txBody>
      </p:sp>
      <p:sp>
        <p:nvSpPr>
          <p:cNvPr id="284" name="Google Shape;284;g2c9fc706a4c_0_180"/>
          <p:cNvSpPr txBox="1"/>
          <p:nvPr/>
        </p:nvSpPr>
        <p:spPr>
          <a:xfrm>
            <a:off x="1246900" y="778225"/>
            <a:ext cx="6705900" cy="1048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Why One Chooses</a:t>
            </a:r>
            <a:br>
              <a:rPr b="0" i="0" lang="en" sz="3200" u="none" cap="none" strike="noStrike">
                <a:solidFill>
                  <a:srgbClr val="016FBA"/>
                </a:solidFill>
                <a:latin typeface="Proxima Nova Semibold"/>
                <a:ea typeface="Proxima Nova Semibold"/>
                <a:cs typeface="Proxima Nova Semibold"/>
                <a:sym typeface="Proxima Nova Semibold"/>
              </a:rPr>
            </a:br>
            <a:r>
              <a:rPr b="0" i="0" lang="en" sz="3200" u="none" cap="none" strike="noStrike">
                <a:solidFill>
                  <a:srgbClr val="016FBA"/>
                </a:solidFill>
                <a:latin typeface="Proxima Nova Semibold"/>
                <a:ea typeface="Proxima Nova Semibold"/>
                <a:cs typeface="Proxima Nova Semibold"/>
                <a:sym typeface="Proxima Nova Semibold"/>
              </a:rPr>
              <a:t>Balaguer</a:t>
            </a:r>
            <a:endParaRPr b="0" i="0" sz="32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8" name="Shape 288"/>
        <p:cNvGrpSpPr/>
        <p:nvPr/>
      </p:nvGrpSpPr>
      <p:grpSpPr>
        <a:xfrm>
          <a:off x="0" y="0"/>
          <a:ext cx="0" cy="0"/>
          <a:chOff x="0" y="0"/>
          <a:chExt cx="0" cy="0"/>
        </a:xfrm>
      </p:grpSpPr>
      <p:sp>
        <p:nvSpPr>
          <p:cNvPr id="289" name="Google Shape;289;g2c9fc706a4c_0_185"/>
          <p:cNvSpPr txBox="1"/>
          <p:nvPr/>
        </p:nvSpPr>
        <p:spPr>
          <a:xfrm>
            <a:off x="1246900" y="1943100"/>
            <a:ext cx="5555100" cy="2553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Company Culture/Community</a:t>
            </a:r>
            <a:endParaRPr b="0" i="0" sz="1800" u="none" cap="none" strike="noStrike">
              <a:solidFill>
                <a:schemeClr val="dk1"/>
              </a:solidFill>
              <a:latin typeface="Proxima Nova Semibold"/>
              <a:ea typeface="Proxima Nova Semibold"/>
              <a:cs typeface="Proxima Nova Semibold"/>
              <a:sym typeface="Proxima Nova Semibold"/>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chemeClr val="dk1"/>
                </a:solidFill>
                <a:latin typeface="Proxima Nova"/>
                <a:ea typeface="Proxima Nova"/>
                <a:cs typeface="Proxima Nova"/>
                <a:sym typeface="Proxima Nova"/>
              </a:rPr>
              <a:t>“The brand identity and family seemed to appeal to me most alongside the instruments themselves.” — Survey Respondent</a:t>
            </a:r>
            <a:endParaRPr b="0" i="0" sz="1100" u="none" cap="none" strike="noStrike">
              <a:solidFill>
                <a:schemeClr val="dk1"/>
              </a:solidFill>
              <a:latin typeface="Proxima Nova"/>
              <a:ea typeface="Proxima Nova"/>
              <a:cs typeface="Proxima Nova"/>
              <a:sym typeface="Proxima Nova"/>
            </a:endParaRPr>
          </a:p>
          <a:p>
            <a:pPr indent="-184150" lvl="0" marL="228600" marR="0" rtl="0" algn="l">
              <a:lnSpc>
                <a:spcPct val="115000"/>
              </a:lnSpc>
              <a:spcBef>
                <a:spcPts val="600"/>
              </a:spcBef>
              <a:spcAft>
                <a:spcPts val="0"/>
              </a:spcAft>
              <a:buClr>
                <a:schemeClr val="dk1"/>
              </a:buClr>
              <a:buSzPts val="1100"/>
              <a:buFont typeface="Proxima Nova"/>
              <a:buChar char="●"/>
            </a:pPr>
            <a:r>
              <a:rPr b="0" i="0" lang="en" sz="1100" u="none" cap="none" strike="noStrike">
                <a:solidFill>
                  <a:schemeClr val="dk1"/>
                </a:solidFill>
                <a:latin typeface="Proxima Nova"/>
                <a:ea typeface="Proxima Nova"/>
                <a:cs typeface="Proxima Nova"/>
                <a:sym typeface="Proxima Nova"/>
              </a:rPr>
              <a:t>U.S. based company</a:t>
            </a:r>
            <a:endParaRPr b="0" i="0" sz="1100" u="none" cap="none" strike="noStrike">
              <a:solidFill>
                <a:schemeClr val="dk1"/>
              </a:solidFill>
              <a:latin typeface="Proxima Nova"/>
              <a:ea typeface="Proxima Nova"/>
              <a:cs typeface="Proxima Nova"/>
              <a:sym typeface="Proxima Nova"/>
            </a:endParaRPr>
          </a:p>
          <a:p>
            <a:pPr indent="-184150" lvl="0" marL="228600" marR="0" rtl="0" algn="l">
              <a:lnSpc>
                <a:spcPct val="115000"/>
              </a:lnSpc>
              <a:spcBef>
                <a:spcPts val="0"/>
              </a:spcBef>
              <a:spcAft>
                <a:spcPts val="0"/>
              </a:spcAft>
              <a:buClr>
                <a:schemeClr val="dk1"/>
              </a:buClr>
              <a:buSzPts val="1100"/>
              <a:buFont typeface="Proxima Nova"/>
              <a:buChar char="●"/>
            </a:pPr>
            <a:r>
              <a:rPr b="0" i="0" lang="en" sz="1100" u="none" cap="none" strike="noStrike">
                <a:solidFill>
                  <a:schemeClr val="dk1"/>
                </a:solidFill>
                <a:latin typeface="Proxima Nova"/>
                <a:ea typeface="Proxima Nova"/>
                <a:cs typeface="Proxima Nova"/>
                <a:sym typeface="Proxima Nova"/>
              </a:rPr>
              <a:t>Great online community</a:t>
            </a:r>
            <a:endParaRPr b="0" i="0" sz="1100" u="none" cap="none" strike="noStrike">
              <a:solidFill>
                <a:schemeClr val="dk1"/>
              </a:solidFill>
              <a:latin typeface="Proxima Nova"/>
              <a:ea typeface="Proxima Nova"/>
              <a:cs typeface="Proxima Nova"/>
              <a:sym typeface="Proxima Nova"/>
            </a:endParaRPr>
          </a:p>
          <a:p>
            <a:pPr indent="-184150" lvl="0" marL="228600" marR="0" rtl="0" algn="l">
              <a:lnSpc>
                <a:spcPct val="115000"/>
              </a:lnSpc>
              <a:spcBef>
                <a:spcPts val="0"/>
              </a:spcBef>
              <a:spcAft>
                <a:spcPts val="0"/>
              </a:spcAft>
              <a:buClr>
                <a:schemeClr val="dk1"/>
              </a:buClr>
              <a:buSzPts val="1100"/>
              <a:buFont typeface="Proxima Nova"/>
              <a:buChar char="●"/>
            </a:pPr>
            <a:r>
              <a:rPr b="0" i="0" lang="en" sz="1100" u="none" cap="none" strike="noStrike">
                <a:solidFill>
                  <a:schemeClr val="dk1"/>
                </a:solidFill>
                <a:latin typeface="Proxima Nova"/>
                <a:ea typeface="Proxima Nova"/>
                <a:cs typeface="Proxima Nova"/>
                <a:sym typeface="Proxima Nova"/>
              </a:rPr>
              <a:t>Astounding customer service </a:t>
            </a:r>
            <a:endParaRPr b="0" i="0" sz="1100" u="none" cap="none" strike="noStrike">
              <a:solidFill>
                <a:schemeClr val="dk1"/>
              </a:solidFill>
              <a:latin typeface="Proxima Nova"/>
              <a:ea typeface="Proxima Nova"/>
              <a:cs typeface="Proxima Nova"/>
              <a:sym typeface="Proxima Nova"/>
            </a:endParaRPr>
          </a:p>
        </p:txBody>
      </p:sp>
      <p:sp>
        <p:nvSpPr>
          <p:cNvPr id="290" name="Google Shape;290;g2c9fc706a4c_0_185"/>
          <p:cNvSpPr txBox="1"/>
          <p:nvPr/>
        </p:nvSpPr>
        <p:spPr>
          <a:xfrm>
            <a:off x="1246900" y="778225"/>
            <a:ext cx="58086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Why One Chooses</a:t>
            </a:r>
            <a:br>
              <a:rPr b="0" i="0" lang="en" sz="3200" u="none" cap="none" strike="noStrike">
                <a:solidFill>
                  <a:srgbClr val="016FBA"/>
                </a:solidFill>
                <a:latin typeface="Proxima Nova Semibold"/>
                <a:ea typeface="Proxima Nova Semibold"/>
                <a:cs typeface="Proxima Nova Semibold"/>
                <a:sym typeface="Proxima Nova Semibold"/>
              </a:rPr>
            </a:br>
            <a:r>
              <a:rPr b="0" i="0" lang="en" sz="3200" u="none" cap="none" strike="noStrike">
                <a:solidFill>
                  <a:srgbClr val="016FBA"/>
                </a:solidFill>
                <a:latin typeface="Proxima Nova Semibold"/>
                <a:ea typeface="Proxima Nova Semibold"/>
                <a:cs typeface="Proxima Nova Semibold"/>
                <a:sym typeface="Proxima Nova Semibold"/>
              </a:rPr>
              <a:t>Balaguer</a:t>
            </a:r>
            <a:endParaRPr b="0" i="0" sz="32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4" name="Shape 294"/>
        <p:cNvGrpSpPr/>
        <p:nvPr/>
      </p:nvGrpSpPr>
      <p:grpSpPr>
        <a:xfrm>
          <a:off x="0" y="0"/>
          <a:ext cx="0" cy="0"/>
          <a:chOff x="0" y="0"/>
          <a:chExt cx="0" cy="0"/>
        </a:xfrm>
      </p:grpSpPr>
      <p:sp>
        <p:nvSpPr>
          <p:cNvPr id="295" name="Google Shape;295;g2c9fc706a4c_0_134"/>
          <p:cNvSpPr txBox="1"/>
          <p:nvPr/>
        </p:nvSpPr>
        <p:spPr>
          <a:xfrm>
            <a:off x="1246900" y="778225"/>
            <a:ext cx="58086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Why One Chooses</a:t>
            </a:r>
            <a:br>
              <a:rPr b="0" i="0" lang="en" sz="3200" u="none" cap="none" strike="noStrike">
                <a:solidFill>
                  <a:srgbClr val="016FBA"/>
                </a:solidFill>
                <a:latin typeface="Proxima Nova Semibold"/>
                <a:ea typeface="Proxima Nova Semibold"/>
                <a:cs typeface="Proxima Nova Semibold"/>
                <a:sym typeface="Proxima Nova Semibold"/>
              </a:rPr>
            </a:br>
            <a:r>
              <a:rPr b="0" i="0" lang="en" sz="3200" u="none" cap="none" strike="noStrike">
                <a:solidFill>
                  <a:srgbClr val="016FBA"/>
                </a:solidFill>
                <a:latin typeface="Proxima Nova Semibold"/>
                <a:ea typeface="Proxima Nova Semibold"/>
                <a:cs typeface="Proxima Nova Semibold"/>
                <a:sym typeface="Proxima Nova Semibold"/>
              </a:rPr>
              <a:t>Balaguer</a:t>
            </a:r>
            <a:endParaRPr b="0" i="0" sz="3200" u="none" cap="none" strike="noStrike">
              <a:solidFill>
                <a:srgbClr val="016FBA"/>
              </a:solidFill>
              <a:latin typeface="Proxima Nova Semibold"/>
              <a:ea typeface="Proxima Nova Semibold"/>
              <a:cs typeface="Proxima Nova Semibold"/>
              <a:sym typeface="Proxima Nova Semibold"/>
            </a:endParaRPr>
          </a:p>
        </p:txBody>
      </p:sp>
      <p:sp>
        <p:nvSpPr>
          <p:cNvPr id="296" name="Google Shape;296;g2c9fc706a4c_0_134"/>
          <p:cNvSpPr txBox="1"/>
          <p:nvPr/>
        </p:nvSpPr>
        <p:spPr>
          <a:xfrm>
            <a:off x="1246900" y="1943100"/>
            <a:ext cx="4479000" cy="2553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Value</a:t>
            </a:r>
            <a:endParaRPr b="0" i="0" sz="1800" u="none" cap="none" strike="noStrike">
              <a:solidFill>
                <a:schemeClr val="dk1"/>
              </a:solidFill>
              <a:latin typeface="Proxima Nova Semibold"/>
              <a:ea typeface="Proxima Nova Semibold"/>
              <a:cs typeface="Proxima Nova Semibold"/>
              <a:sym typeface="Proxima Nova Semibold"/>
            </a:endParaRPr>
          </a:p>
          <a:p>
            <a:pPr indent="0" lvl="0" marL="0" marR="0" rtl="0" algn="l">
              <a:lnSpc>
                <a:spcPct val="100000"/>
              </a:lnSpc>
              <a:spcBef>
                <a:spcPts val="600"/>
              </a:spcBef>
              <a:spcAft>
                <a:spcPts val="0"/>
              </a:spcAft>
              <a:buClr>
                <a:srgbClr val="000000"/>
              </a:buClr>
              <a:buSzPts val="1100"/>
              <a:buFont typeface="Arial"/>
              <a:buNone/>
            </a:pPr>
            <a:r>
              <a:rPr b="0" i="0" lang="en" sz="1100" u="none" cap="none" strike="noStrike">
                <a:solidFill>
                  <a:srgbClr val="000000"/>
                </a:solidFill>
                <a:latin typeface="Proxima Nova"/>
                <a:ea typeface="Proxima Nova"/>
                <a:cs typeface="Proxima Nova"/>
                <a:sym typeface="Proxima Nova"/>
              </a:rPr>
              <a:t>“The overall commitment to top quality at an affordable price, the offset look that’s become kind of the ‘Balaguer Look,’ and the vast amount of options available to really customize and spec out the perfect instruments for me.” </a:t>
            </a:r>
            <a:r>
              <a:rPr b="0" i="0" lang="en" sz="1100" u="none" cap="none" strike="noStrike">
                <a:solidFill>
                  <a:schemeClr val="dk1"/>
                </a:solidFill>
                <a:latin typeface="Proxima Nova"/>
                <a:ea typeface="Proxima Nova"/>
                <a:cs typeface="Proxima Nova"/>
                <a:sym typeface="Proxima Nova"/>
              </a:rPr>
              <a:t>— Survey Respondent</a:t>
            </a:r>
            <a:endParaRPr b="0" i="0" sz="1100" u="none" cap="none" strike="noStrike">
              <a:solidFill>
                <a:schemeClr val="dk1"/>
              </a:solidFill>
              <a:latin typeface="Proxima Nova"/>
              <a:ea typeface="Proxima Nova"/>
              <a:cs typeface="Proxima Nova"/>
              <a:sym typeface="Proxima Nova"/>
            </a:endParaRPr>
          </a:p>
          <a:p>
            <a:pPr indent="-184150" lvl="0" marL="228600" marR="0" rtl="0" algn="l">
              <a:lnSpc>
                <a:spcPct val="115000"/>
              </a:lnSpc>
              <a:spcBef>
                <a:spcPts val="600"/>
              </a:spcBef>
              <a:spcAft>
                <a:spcPts val="0"/>
              </a:spcAft>
              <a:buClr>
                <a:schemeClr val="dk1"/>
              </a:buClr>
              <a:buSzPts val="1100"/>
              <a:buFont typeface="Proxima Nova"/>
              <a:buChar char="●"/>
            </a:pPr>
            <a:r>
              <a:rPr b="0" i="0" lang="en" sz="1100" u="none" cap="none" strike="noStrike">
                <a:solidFill>
                  <a:schemeClr val="dk1"/>
                </a:solidFill>
                <a:latin typeface="Proxima Nova"/>
                <a:ea typeface="Proxima Nova"/>
                <a:cs typeface="Proxima Nova"/>
                <a:sym typeface="Proxima Nova"/>
              </a:rPr>
              <a:t>Best value for a custom built guitar</a:t>
            </a:r>
            <a:endParaRPr b="0" i="0" sz="1100" u="none" cap="none" strike="noStrike">
              <a:solidFill>
                <a:schemeClr val="dk1"/>
              </a:solidFill>
              <a:latin typeface="Proxima Nova"/>
              <a:ea typeface="Proxima Nova"/>
              <a:cs typeface="Proxima Nova"/>
              <a:sym typeface="Proxima Nova"/>
            </a:endParaRPr>
          </a:p>
          <a:p>
            <a:pPr indent="-184150" lvl="0" marL="228600" marR="0" rtl="0" algn="l">
              <a:lnSpc>
                <a:spcPct val="115000"/>
              </a:lnSpc>
              <a:spcBef>
                <a:spcPts val="0"/>
              </a:spcBef>
              <a:spcAft>
                <a:spcPts val="0"/>
              </a:spcAft>
              <a:buClr>
                <a:schemeClr val="dk1"/>
              </a:buClr>
              <a:buSzPts val="1100"/>
              <a:buFont typeface="Proxima Nova"/>
              <a:buChar char="●"/>
            </a:pPr>
            <a:r>
              <a:rPr b="0" i="0" lang="en" sz="1100" u="none" cap="none" strike="noStrike">
                <a:solidFill>
                  <a:schemeClr val="dk1"/>
                </a:solidFill>
                <a:latin typeface="Proxima Nova"/>
                <a:ea typeface="Proxima Nova"/>
                <a:cs typeface="Proxima Nova"/>
                <a:sym typeface="Proxima Nova"/>
              </a:rPr>
              <a:t>Selectable body types</a:t>
            </a:r>
            <a:endParaRPr b="0" i="0" sz="1100" u="none" cap="none" strike="noStrike">
              <a:solidFill>
                <a:schemeClr val="dk1"/>
              </a:solidFill>
              <a:latin typeface="Proxima Nova"/>
              <a:ea typeface="Proxima Nova"/>
              <a:cs typeface="Proxima Nova"/>
              <a:sym typeface="Proxima Nova"/>
            </a:endParaRPr>
          </a:p>
          <a:p>
            <a:pPr indent="-184150" lvl="0" marL="228600" marR="0" rtl="0" algn="l">
              <a:lnSpc>
                <a:spcPct val="115000"/>
              </a:lnSpc>
              <a:spcBef>
                <a:spcPts val="0"/>
              </a:spcBef>
              <a:spcAft>
                <a:spcPts val="0"/>
              </a:spcAft>
              <a:buClr>
                <a:schemeClr val="dk1"/>
              </a:buClr>
              <a:buSzPts val="1100"/>
              <a:buFont typeface="Proxima Nova"/>
              <a:buChar char="●"/>
            </a:pPr>
            <a:r>
              <a:rPr b="0" i="0" lang="en" sz="1100" u="none" cap="none" strike="noStrike">
                <a:solidFill>
                  <a:schemeClr val="dk1"/>
                </a:solidFill>
                <a:latin typeface="Proxima Nova"/>
                <a:ea typeface="Proxima Nova"/>
                <a:cs typeface="Proxima Nova"/>
                <a:sym typeface="Proxima Nova"/>
              </a:rPr>
              <a:t>Great online Build Your Own® tool</a:t>
            </a:r>
            <a:endParaRPr b="0" i="0" sz="1100" u="none" cap="none" strike="noStrike">
              <a:solidFill>
                <a:schemeClr val="dk1"/>
              </a:solidFill>
              <a:latin typeface="Proxima Nova"/>
              <a:ea typeface="Proxima Nova"/>
              <a:cs typeface="Proxima Nova"/>
              <a:sym typeface="Proxima Nov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0" name="Shape 300"/>
        <p:cNvGrpSpPr/>
        <p:nvPr/>
      </p:nvGrpSpPr>
      <p:grpSpPr>
        <a:xfrm>
          <a:off x="0" y="0"/>
          <a:ext cx="0" cy="0"/>
          <a:chOff x="0" y="0"/>
          <a:chExt cx="0" cy="0"/>
        </a:xfrm>
      </p:grpSpPr>
      <p:sp>
        <p:nvSpPr>
          <p:cNvPr id="301" name="Google Shape;301;g2c9fc706a4c_0_149"/>
          <p:cNvSpPr txBox="1"/>
          <p:nvPr/>
        </p:nvSpPr>
        <p:spPr>
          <a:xfrm>
            <a:off x="1246900" y="778225"/>
            <a:ext cx="58086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Why One Chooses</a:t>
            </a:r>
            <a:br>
              <a:rPr b="0" i="0" lang="en" sz="3200" u="none" cap="none" strike="noStrike">
                <a:solidFill>
                  <a:srgbClr val="016FBA"/>
                </a:solidFill>
                <a:latin typeface="Proxima Nova Semibold"/>
                <a:ea typeface="Proxima Nova Semibold"/>
                <a:cs typeface="Proxima Nova Semibold"/>
                <a:sym typeface="Proxima Nova Semibold"/>
              </a:rPr>
            </a:br>
            <a:r>
              <a:rPr b="0" i="0" lang="en" sz="3200" u="none" cap="none" strike="noStrike">
                <a:solidFill>
                  <a:srgbClr val="016FBA"/>
                </a:solidFill>
                <a:latin typeface="Proxima Nova Semibold"/>
                <a:ea typeface="Proxima Nova Semibold"/>
                <a:cs typeface="Proxima Nova Semibold"/>
                <a:sym typeface="Proxima Nova Semibold"/>
              </a:rPr>
              <a:t>Balaguer</a:t>
            </a:r>
            <a:endParaRPr b="0" i="0" sz="3200" u="none" cap="none" strike="noStrike">
              <a:solidFill>
                <a:srgbClr val="016FBA"/>
              </a:solidFill>
              <a:latin typeface="Proxima Nova Semibold"/>
              <a:ea typeface="Proxima Nova Semibold"/>
              <a:cs typeface="Proxima Nova Semibold"/>
              <a:sym typeface="Proxima Nova Semibold"/>
            </a:endParaRPr>
          </a:p>
        </p:txBody>
      </p:sp>
      <p:sp>
        <p:nvSpPr>
          <p:cNvPr id="302" name="Google Shape;302;g2c9fc706a4c_0_149"/>
          <p:cNvSpPr txBox="1"/>
          <p:nvPr/>
        </p:nvSpPr>
        <p:spPr>
          <a:xfrm>
            <a:off x="1246900" y="1943100"/>
            <a:ext cx="5383800" cy="2553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Arial"/>
              <a:buNone/>
            </a:pPr>
            <a:r>
              <a:rPr b="0" i="0" lang="en" sz="1800" u="none" cap="none" strike="noStrike">
                <a:solidFill>
                  <a:schemeClr val="dk1"/>
                </a:solidFill>
                <a:latin typeface="Proxima Nova Semibold"/>
                <a:ea typeface="Proxima Nova Semibold"/>
                <a:cs typeface="Proxima Nova Semibold"/>
                <a:sym typeface="Proxima Nova Semibold"/>
              </a:rPr>
              <a:t>Quality</a:t>
            </a:r>
            <a:endParaRPr b="0" i="0" sz="1800" u="none" cap="none" strike="noStrike">
              <a:solidFill>
                <a:schemeClr val="dk1"/>
              </a:solidFill>
              <a:latin typeface="Proxima Nova Semibold"/>
              <a:ea typeface="Proxima Nova Semibold"/>
              <a:cs typeface="Proxima Nova Semibold"/>
              <a:sym typeface="Proxima Nova Semibold"/>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chemeClr val="dk1"/>
                </a:solidFill>
                <a:latin typeface="Proxima Nova"/>
                <a:ea typeface="Proxima Nova"/>
                <a:cs typeface="Proxima Nova"/>
                <a:sym typeface="Proxima Nova"/>
              </a:rPr>
              <a:t>“I love Balaguer’s fusion of vintage and modern features, they make very high quality instruments.” — Survey Respondent</a:t>
            </a:r>
            <a:endParaRPr b="0" i="0" sz="1100" u="none" cap="none" strike="noStrike">
              <a:solidFill>
                <a:schemeClr val="dk1"/>
              </a:solidFill>
              <a:latin typeface="Proxima Nova"/>
              <a:ea typeface="Proxima Nova"/>
              <a:cs typeface="Proxima Nova"/>
              <a:sym typeface="Proxima Nova"/>
            </a:endParaRPr>
          </a:p>
          <a:p>
            <a:pPr indent="-184150" lvl="0" marL="228600" marR="0" rtl="0" algn="l">
              <a:lnSpc>
                <a:spcPct val="115000"/>
              </a:lnSpc>
              <a:spcBef>
                <a:spcPts val="600"/>
              </a:spcBef>
              <a:spcAft>
                <a:spcPts val="0"/>
              </a:spcAft>
              <a:buClr>
                <a:schemeClr val="dk1"/>
              </a:buClr>
              <a:buSzPts val="1100"/>
              <a:buFont typeface="Proxima Nova"/>
              <a:buChar char="●"/>
            </a:pPr>
            <a:r>
              <a:rPr b="0" i="0" lang="en" sz="1100" u="none" cap="none" strike="noStrike">
                <a:solidFill>
                  <a:schemeClr val="dk1"/>
                </a:solidFill>
                <a:latin typeface="Proxima Nova"/>
                <a:ea typeface="Proxima Nova"/>
                <a:cs typeface="Proxima Nova"/>
                <a:sym typeface="Proxima Nova"/>
              </a:rPr>
              <a:t>Superior build quality</a:t>
            </a:r>
            <a:endParaRPr b="0" i="0" sz="1100" u="none" cap="none" strike="noStrike">
              <a:solidFill>
                <a:schemeClr val="dk1"/>
              </a:solidFill>
              <a:latin typeface="Proxima Nova"/>
              <a:ea typeface="Proxima Nova"/>
              <a:cs typeface="Proxima Nova"/>
              <a:sym typeface="Proxima Nova"/>
            </a:endParaRPr>
          </a:p>
          <a:p>
            <a:pPr indent="-184150" lvl="0" marL="228600" marR="0" rtl="0" algn="l">
              <a:lnSpc>
                <a:spcPct val="115000"/>
              </a:lnSpc>
              <a:spcBef>
                <a:spcPts val="0"/>
              </a:spcBef>
              <a:spcAft>
                <a:spcPts val="0"/>
              </a:spcAft>
              <a:buClr>
                <a:schemeClr val="dk1"/>
              </a:buClr>
              <a:buSzPts val="1100"/>
              <a:buFont typeface="Proxima Nova"/>
              <a:buChar char="●"/>
            </a:pPr>
            <a:r>
              <a:rPr b="0" i="0" lang="en" sz="1100" u="none" cap="none" strike="noStrike">
                <a:solidFill>
                  <a:schemeClr val="dk1"/>
                </a:solidFill>
                <a:latin typeface="Proxima Nova"/>
                <a:ea typeface="Proxima Nova"/>
                <a:cs typeface="Proxima Nova"/>
                <a:sym typeface="Proxima Nova"/>
              </a:rPr>
              <a:t>Instrument quality reasonably priced</a:t>
            </a:r>
            <a:endParaRPr b="0" i="0" sz="1100" u="none" cap="none" strike="noStrike">
              <a:solidFill>
                <a:schemeClr val="dk1"/>
              </a:solidFill>
              <a:latin typeface="Proxima Nova"/>
              <a:ea typeface="Proxima Nova"/>
              <a:cs typeface="Proxima Nova"/>
              <a:sym typeface="Proxima Nova"/>
            </a:endParaRPr>
          </a:p>
          <a:p>
            <a:pPr indent="-184150" lvl="0" marL="228600" marR="0" rtl="0" algn="l">
              <a:lnSpc>
                <a:spcPct val="115000"/>
              </a:lnSpc>
              <a:spcBef>
                <a:spcPts val="0"/>
              </a:spcBef>
              <a:spcAft>
                <a:spcPts val="0"/>
              </a:spcAft>
              <a:buClr>
                <a:schemeClr val="dk1"/>
              </a:buClr>
              <a:buSzPts val="1100"/>
              <a:buFont typeface="Proxima Nova"/>
              <a:buChar char="●"/>
            </a:pPr>
            <a:r>
              <a:rPr b="0" i="0" lang="en" sz="1100" u="none" cap="none" strike="noStrike">
                <a:solidFill>
                  <a:schemeClr val="dk1"/>
                </a:solidFill>
                <a:latin typeface="Proxima Nova"/>
                <a:ea typeface="Proxima Nova"/>
                <a:cs typeface="Proxima Nova"/>
                <a:sym typeface="Proxima Nova"/>
              </a:rPr>
              <a:t>Creativity in each model</a:t>
            </a:r>
            <a:endParaRPr b="0" i="0" sz="1100" u="none" cap="none" strike="noStrike">
              <a:solidFill>
                <a:schemeClr val="dk1"/>
              </a:solidFill>
              <a:latin typeface="Proxima Nova"/>
              <a:ea typeface="Proxima Nova"/>
              <a:cs typeface="Proxima Nova"/>
              <a:sym typeface="Proxima Nov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6" name="Shape 306"/>
        <p:cNvGrpSpPr/>
        <p:nvPr/>
      </p:nvGrpSpPr>
      <p:grpSpPr>
        <a:xfrm>
          <a:off x="0" y="0"/>
          <a:ext cx="0" cy="0"/>
          <a:chOff x="0" y="0"/>
          <a:chExt cx="0" cy="0"/>
        </a:xfrm>
      </p:grpSpPr>
      <p:sp>
        <p:nvSpPr>
          <p:cNvPr id="307" name="Google Shape;307;g2c9fc706a4c_0_25"/>
          <p:cNvSpPr txBox="1"/>
          <p:nvPr/>
        </p:nvSpPr>
        <p:spPr>
          <a:xfrm>
            <a:off x="1246900" y="1943100"/>
            <a:ext cx="6003900" cy="2553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Proxima Nova"/>
                <a:ea typeface="Proxima Nova"/>
                <a:cs typeface="Proxima Nova"/>
                <a:sym typeface="Proxima Nova"/>
              </a:rPr>
              <a:t>What makes Balaguer unique:</a:t>
            </a:r>
            <a:endParaRPr b="0" i="0" sz="1200" u="none" cap="none" strike="noStrike">
              <a:solidFill>
                <a:schemeClr val="dk1"/>
              </a:solidFill>
              <a:latin typeface="Proxima Nova"/>
              <a:ea typeface="Proxima Nova"/>
              <a:cs typeface="Proxima Nova"/>
              <a:sym typeface="Proxima Nova"/>
            </a:endParaRPr>
          </a:p>
          <a:p>
            <a:pPr indent="-190500" lvl="0" marL="228600" marR="0" rtl="0" algn="l">
              <a:lnSpc>
                <a:spcPct val="115000"/>
              </a:lnSpc>
              <a:spcBef>
                <a:spcPts val="600"/>
              </a:spcBef>
              <a:spcAft>
                <a:spcPts val="0"/>
              </a:spcAft>
              <a:buClr>
                <a:schemeClr val="dk1"/>
              </a:buClr>
              <a:buSzPts val="1200"/>
              <a:buFont typeface="Proxima Nova"/>
              <a:buChar char="●"/>
            </a:pPr>
            <a:r>
              <a:rPr b="1" lang="en" sz="1200">
                <a:solidFill>
                  <a:schemeClr val="dk1"/>
                </a:solidFill>
                <a:latin typeface="Proxima Nova"/>
                <a:ea typeface="Proxima Nova"/>
                <a:cs typeface="Proxima Nova"/>
                <a:sym typeface="Proxima Nova"/>
              </a:rPr>
              <a:t>Materials &amp; Aesthetics</a:t>
            </a:r>
            <a:endParaRPr b="1" i="0" sz="1200" u="none" cap="none" strike="noStrike">
              <a:solidFill>
                <a:schemeClr val="dk1"/>
              </a:solidFill>
              <a:latin typeface="Proxima Nova"/>
              <a:ea typeface="Proxima Nova"/>
              <a:cs typeface="Proxima Nova"/>
              <a:sym typeface="Proxima Nova"/>
            </a:endParaRPr>
          </a:p>
          <a:p>
            <a:pPr indent="-190500" lvl="0" marL="228600" marR="0" rtl="0" algn="l">
              <a:lnSpc>
                <a:spcPct val="115000"/>
              </a:lnSpc>
              <a:spcBef>
                <a:spcPts val="0"/>
              </a:spcBef>
              <a:spcAft>
                <a:spcPts val="0"/>
              </a:spcAft>
              <a:buClr>
                <a:schemeClr val="dk1"/>
              </a:buClr>
              <a:buSzPts val="1200"/>
              <a:buFont typeface="Proxima Nova"/>
              <a:buChar char="●"/>
            </a:pPr>
            <a:r>
              <a:rPr b="1" i="0" lang="en" sz="1200" u="none" cap="none" strike="noStrike">
                <a:solidFill>
                  <a:schemeClr val="dk1"/>
                </a:solidFill>
                <a:latin typeface="Proxima Nova"/>
                <a:ea typeface="Proxima Nova"/>
                <a:cs typeface="Proxima Nova"/>
                <a:sym typeface="Proxima Nova"/>
              </a:rPr>
              <a:t>Company Culture/Community </a:t>
            </a:r>
            <a:endParaRPr b="1" i="0" sz="1200" u="none" cap="none" strike="noStrike">
              <a:solidFill>
                <a:schemeClr val="dk1"/>
              </a:solidFill>
              <a:latin typeface="Proxima Nova"/>
              <a:ea typeface="Proxima Nova"/>
              <a:cs typeface="Proxima Nova"/>
              <a:sym typeface="Proxima Nova"/>
            </a:endParaRPr>
          </a:p>
          <a:p>
            <a:pPr indent="-190500" lvl="0" marL="228600" marR="0" rtl="0" algn="l">
              <a:lnSpc>
                <a:spcPct val="115000"/>
              </a:lnSpc>
              <a:spcBef>
                <a:spcPts val="0"/>
              </a:spcBef>
              <a:spcAft>
                <a:spcPts val="0"/>
              </a:spcAft>
              <a:buClr>
                <a:schemeClr val="dk1"/>
              </a:buClr>
              <a:buSzPts val="1200"/>
              <a:buFont typeface="Proxima Nova"/>
              <a:buChar char="●"/>
            </a:pPr>
            <a:r>
              <a:rPr b="1" i="0" lang="en" sz="1200" u="none" cap="none" strike="noStrike">
                <a:solidFill>
                  <a:schemeClr val="dk1"/>
                </a:solidFill>
                <a:latin typeface="Proxima Nova"/>
                <a:ea typeface="Proxima Nova"/>
                <a:cs typeface="Proxima Nova"/>
                <a:sym typeface="Proxima Nova"/>
              </a:rPr>
              <a:t>Value</a:t>
            </a:r>
            <a:endParaRPr b="1" i="0" sz="1200" u="none" cap="none" strike="noStrike">
              <a:solidFill>
                <a:schemeClr val="dk1"/>
              </a:solidFill>
              <a:latin typeface="Proxima Nova"/>
              <a:ea typeface="Proxima Nova"/>
              <a:cs typeface="Proxima Nova"/>
              <a:sym typeface="Proxima Nova"/>
            </a:endParaRPr>
          </a:p>
          <a:p>
            <a:pPr indent="-190500" lvl="0" marL="228600" marR="0" rtl="0" algn="l">
              <a:lnSpc>
                <a:spcPct val="115000"/>
              </a:lnSpc>
              <a:spcBef>
                <a:spcPts val="0"/>
              </a:spcBef>
              <a:spcAft>
                <a:spcPts val="0"/>
              </a:spcAft>
              <a:buClr>
                <a:schemeClr val="dk1"/>
              </a:buClr>
              <a:buSzPts val="1200"/>
              <a:buFont typeface="Proxima Nova"/>
              <a:buChar char="●"/>
            </a:pPr>
            <a:r>
              <a:rPr b="1" i="0" lang="en" sz="1200" u="none" cap="none" strike="noStrike">
                <a:solidFill>
                  <a:schemeClr val="dk1"/>
                </a:solidFill>
                <a:latin typeface="Proxima Nova"/>
                <a:ea typeface="Proxima Nova"/>
                <a:cs typeface="Proxima Nova"/>
                <a:sym typeface="Proxima Nova"/>
              </a:rPr>
              <a:t>Quality</a:t>
            </a:r>
            <a:endParaRPr b="1" i="0" sz="1200" u="none" cap="none" strike="noStrike">
              <a:solidFill>
                <a:schemeClr val="dk1"/>
              </a:solidFill>
              <a:latin typeface="Proxima Nova"/>
              <a:ea typeface="Proxima Nova"/>
              <a:cs typeface="Proxima Nova"/>
              <a:sym typeface="Proxima Nova"/>
            </a:endParaRPr>
          </a:p>
        </p:txBody>
      </p:sp>
      <p:sp>
        <p:nvSpPr>
          <p:cNvPr id="308" name="Google Shape;308;g2c9fc706a4c_0_25"/>
          <p:cNvSpPr txBox="1"/>
          <p:nvPr/>
        </p:nvSpPr>
        <p:spPr>
          <a:xfrm>
            <a:off x="1246900" y="778225"/>
            <a:ext cx="58086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Why One Chooses</a:t>
            </a:r>
            <a:br>
              <a:rPr b="0" i="0" lang="en" sz="3200" u="none" cap="none" strike="noStrike">
                <a:solidFill>
                  <a:srgbClr val="016FBA"/>
                </a:solidFill>
                <a:latin typeface="Proxima Nova Semibold"/>
                <a:ea typeface="Proxima Nova Semibold"/>
                <a:cs typeface="Proxima Nova Semibold"/>
                <a:sym typeface="Proxima Nova Semibold"/>
              </a:rPr>
            </a:br>
            <a:r>
              <a:rPr b="0" i="0" lang="en" sz="3200" u="none" cap="none" strike="noStrike">
                <a:solidFill>
                  <a:srgbClr val="016FBA"/>
                </a:solidFill>
                <a:latin typeface="Proxima Nova Semibold"/>
                <a:ea typeface="Proxima Nova Semibold"/>
                <a:cs typeface="Proxima Nova Semibold"/>
                <a:sym typeface="Proxima Nova Semibold"/>
              </a:rPr>
              <a:t>Balaguer Summary</a:t>
            </a:r>
            <a:endParaRPr b="0" i="0" sz="32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2" name="Shape 312"/>
        <p:cNvGrpSpPr/>
        <p:nvPr/>
      </p:nvGrpSpPr>
      <p:grpSpPr>
        <a:xfrm>
          <a:off x="0" y="0"/>
          <a:ext cx="0" cy="0"/>
          <a:chOff x="0" y="0"/>
          <a:chExt cx="0" cy="0"/>
        </a:xfrm>
      </p:grpSpPr>
      <p:sp>
        <p:nvSpPr>
          <p:cNvPr id="313" name="Google Shape;313;g2ce2d05c512_2_29"/>
          <p:cNvSpPr txBox="1"/>
          <p:nvPr/>
        </p:nvSpPr>
        <p:spPr>
          <a:xfrm>
            <a:off x="1246900" y="778225"/>
            <a:ext cx="58086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lang="en" sz="3200">
                <a:solidFill>
                  <a:srgbClr val="016FBA"/>
                </a:solidFill>
                <a:latin typeface="Proxima Nova Semibold"/>
                <a:ea typeface="Proxima Nova Semibold"/>
                <a:cs typeface="Proxima Nova Semibold"/>
                <a:sym typeface="Proxima Nova Semibold"/>
              </a:rPr>
              <a:t>Balaguer Artists</a:t>
            </a:r>
            <a:endParaRPr b="0" i="0" sz="3200" u="none" cap="none" strike="noStrike">
              <a:solidFill>
                <a:srgbClr val="016FBA"/>
              </a:solidFill>
              <a:latin typeface="Proxima Nova Semibold"/>
              <a:ea typeface="Proxima Nova Semibold"/>
              <a:cs typeface="Proxima Nova Semibold"/>
              <a:sym typeface="Proxima Nova Semibold"/>
            </a:endParaRPr>
          </a:p>
        </p:txBody>
      </p:sp>
      <p:pic>
        <p:nvPicPr>
          <p:cNvPr id="314" name="Google Shape;314;g2ce2d05c512_2_29"/>
          <p:cNvPicPr preferRelativeResize="0"/>
          <p:nvPr/>
        </p:nvPicPr>
        <p:blipFill rotWithShape="1">
          <a:blip r:embed="rId4">
            <a:alphaModFix/>
          </a:blip>
          <a:srcRect b="19" l="0" r="0" t="9"/>
          <a:stretch/>
        </p:blipFill>
        <p:spPr>
          <a:xfrm>
            <a:off x="603250" y="1437425"/>
            <a:ext cx="2509192" cy="3136500"/>
          </a:xfrm>
          <a:prstGeom prst="rect">
            <a:avLst/>
          </a:prstGeom>
          <a:noFill/>
          <a:ln>
            <a:noFill/>
          </a:ln>
        </p:spPr>
      </p:pic>
      <p:pic>
        <p:nvPicPr>
          <p:cNvPr id="315" name="Google Shape;315;g2ce2d05c512_2_29"/>
          <p:cNvPicPr preferRelativeResize="0"/>
          <p:nvPr/>
        </p:nvPicPr>
        <p:blipFill rotWithShape="1">
          <a:blip r:embed="rId5">
            <a:alphaModFix/>
          </a:blip>
          <a:srcRect b="0" l="59" r="59" t="0"/>
          <a:stretch/>
        </p:blipFill>
        <p:spPr>
          <a:xfrm>
            <a:off x="3317411" y="1437425"/>
            <a:ext cx="2509193" cy="3136501"/>
          </a:xfrm>
          <a:prstGeom prst="rect">
            <a:avLst/>
          </a:prstGeom>
          <a:noFill/>
          <a:ln>
            <a:noFill/>
          </a:ln>
        </p:spPr>
      </p:pic>
      <p:pic>
        <p:nvPicPr>
          <p:cNvPr id="316" name="Google Shape;316;g2ce2d05c512_2_29"/>
          <p:cNvPicPr preferRelativeResize="0"/>
          <p:nvPr/>
        </p:nvPicPr>
        <p:blipFill rotWithShape="1">
          <a:blip r:embed="rId6">
            <a:alphaModFix/>
          </a:blip>
          <a:srcRect b="0" l="0" r="0" t="0"/>
          <a:stretch/>
        </p:blipFill>
        <p:spPr>
          <a:xfrm>
            <a:off x="6031560" y="1437425"/>
            <a:ext cx="2509191" cy="3136498"/>
          </a:xfrm>
          <a:prstGeom prst="rect">
            <a:avLst/>
          </a:prstGeom>
          <a:noFill/>
          <a:ln>
            <a:noFill/>
          </a:ln>
        </p:spPr>
      </p:pic>
      <p:sp>
        <p:nvSpPr>
          <p:cNvPr id="317" name="Google Shape;317;g2ce2d05c512_2_29"/>
          <p:cNvSpPr txBox="1"/>
          <p:nvPr/>
        </p:nvSpPr>
        <p:spPr>
          <a:xfrm>
            <a:off x="817150" y="4661025"/>
            <a:ext cx="2081400" cy="26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lang="en" sz="900">
                <a:solidFill>
                  <a:schemeClr val="dk2"/>
                </a:solidFill>
                <a:latin typeface="Proxima Nova"/>
                <a:ea typeface="Proxima Nova"/>
                <a:cs typeface="Proxima Nova"/>
                <a:sym typeface="Proxima Nova"/>
              </a:rPr>
              <a:t>Dan O’Connor, </a:t>
            </a:r>
            <a:br>
              <a:rPr lang="en" sz="900">
                <a:solidFill>
                  <a:schemeClr val="dk2"/>
                </a:solidFill>
                <a:latin typeface="Proxima Nova"/>
                <a:ea typeface="Proxima Nova"/>
                <a:cs typeface="Proxima Nova"/>
                <a:sym typeface="Proxima Nova"/>
              </a:rPr>
            </a:br>
            <a:r>
              <a:rPr lang="en" sz="900">
                <a:solidFill>
                  <a:schemeClr val="dk2"/>
                </a:solidFill>
                <a:latin typeface="Proxima Nova"/>
                <a:ea typeface="Proxima Nova"/>
                <a:cs typeface="Proxima Nova"/>
                <a:sym typeface="Proxima Nova"/>
              </a:rPr>
              <a:t>Four Year Strong</a:t>
            </a:r>
            <a:endParaRPr b="0" i="0" sz="900" u="none" cap="none" strike="noStrike">
              <a:solidFill>
                <a:schemeClr val="dk2"/>
              </a:solidFill>
              <a:latin typeface="Proxima Nova"/>
              <a:ea typeface="Proxima Nova"/>
              <a:cs typeface="Proxima Nova"/>
              <a:sym typeface="Proxima Nova"/>
            </a:endParaRPr>
          </a:p>
        </p:txBody>
      </p:sp>
      <p:sp>
        <p:nvSpPr>
          <p:cNvPr id="318" name="Google Shape;318;g2ce2d05c512_2_29"/>
          <p:cNvSpPr txBox="1"/>
          <p:nvPr/>
        </p:nvSpPr>
        <p:spPr>
          <a:xfrm>
            <a:off x="3427800" y="4661025"/>
            <a:ext cx="2288400" cy="26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lang="en" sz="900">
                <a:solidFill>
                  <a:schemeClr val="dk2"/>
                </a:solidFill>
                <a:latin typeface="Proxima Nova"/>
                <a:ea typeface="Proxima Nova"/>
                <a:cs typeface="Proxima Nova"/>
                <a:sym typeface="Proxima Nova"/>
              </a:rPr>
              <a:t>Tony Pizzuti,</a:t>
            </a:r>
            <a:br>
              <a:rPr lang="en" sz="900">
                <a:solidFill>
                  <a:schemeClr val="dk2"/>
                </a:solidFill>
                <a:latin typeface="Proxima Nova"/>
                <a:ea typeface="Proxima Nova"/>
                <a:cs typeface="Proxima Nova"/>
                <a:sym typeface="Proxima Nova"/>
              </a:rPr>
            </a:br>
            <a:r>
              <a:rPr lang="en" sz="900">
                <a:solidFill>
                  <a:schemeClr val="dk2"/>
                </a:solidFill>
                <a:latin typeface="Proxima Nova"/>
                <a:ea typeface="Proxima Nova"/>
                <a:cs typeface="Proxima Nova"/>
                <a:sym typeface="Proxima Nova"/>
              </a:rPr>
              <a:t>Sleeping With Sirens, ex-The Word Alive</a:t>
            </a:r>
            <a:endParaRPr b="0" i="0" sz="900" u="none" cap="none" strike="noStrike">
              <a:solidFill>
                <a:schemeClr val="dk2"/>
              </a:solidFill>
              <a:latin typeface="Proxima Nova"/>
              <a:ea typeface="Proxima Nova"/>
              <a:cs typeface="Proxima Nova"/>
              <a:sym typeface="Proxima Nova"/>
            </a:endParaRPr>
          </a:p>
        </p:txBody>
      </p:sp>
      <p:sp>
        <p:nvSpPr>
          <p:cNvPr id="319" name="Google Shape;319;g2ce2d05c512_2_29"/>
          <p:cNvSpPr txBox="1"/>
          <p:nvPr/>
        </p:nvSpPr>
        <p:spPr>
          <a:xfrm>
            <a:off x="6245450" y="4661025"/>
            <a:ext cx="2081400" cy="26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lang="en" sz="900">
                <a:solidFill>
                  <a:schemeClr val="lt1"/>
                </a:solidFill>
                <a:latin typeface="Proxima Nova"/>
                <a:ea typeface="Proxima Nova"/>
                <a:cs typeface="Proxima Nova"/>
                <a:sym typeface="Proxima Nova"/>
              </a:rPr>
              <a:t>Tyler Szalkowski,</a:t>
            </a:r>
            <a:br>
              <a:rPr lang="en" sz="900">
                <a:solidFill>
                  <a:schemeClr val="lt1"/>
                </a:solidFill>
                <a:latin typeface="Proxima Nova"/>
                <a:ea typeface="Proxima Nova"/>
                <a:cs typeface="Proxima Nova"/>
                <a:sym typeface="Proxima Nova"/>
              </a:rPr>
            </a:br>
            <a:r>
              <a:rPr lang="en" sz="900">
                <a:solidFill>
                  <a:schemeClr val="lt1"/>
                </a:solidFill>
                <a:latin typeface="Proxima Nova"/>
                <a:ea typeface="Proxima Nova"/>
                <a:cs typeface="Proxima Nova"/>
                <a:sym typeface="Proxima Nova"/>
              </a:rPr>
              <a:t>State Champs</a:t>
            </a:r>
            <a:endParaRPr b="0" i="0" sz="900" u="none" cap="none" strike="noStrike">
              <a:solidFill>
                <a:schemeClr val="lt1"/>
              </a:solidFill>
              <a:latin typeface="Proxima Nova"/>
              <a:ea typeface="Proxima Nova"/>
              <a:cs typeface="Proxima Nova"/>
              <a:sym typeface="Proxima Nov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3" name="Shape 323"/>
        <p:cNvGrpSpPr/>
        <p:nvPr/>
      </p:nvGrpSpPr>
      <p:grpSpPr>
        <a:xfrm>
          <a:off x="0" y="0"/>
          <a:ext cx="0" cy="0"/>
          <a:chOff x="0" y="0"/>
          <a:chExt cx="0" cy="0"/>
        </a:xfrm>
      </p:grpSpPr>
      <p:sp>
        <p:nvSpPr>
          <p:cNvPr id="324" name="Google Shape;324;g2cd3dee32cf_0_3"/>
          <p:cNvSpPr txBox="1"/>
          <p:nvPr/>
        </p:nvSpPr>
        <p:spPr>
          <a:xfrm>
            <a:off x="1246900" y="778225"/>
            <a:ext cx="67059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Balaguer Guitars’ Main Objective</a:t>
            </a:r>
            <a:endParaRPr b="0" i="0" sz="3200" u="none" cap="none" strike="noStrike">
              <a:solidFill>
                <a:srgbClr val="016FBA"/>
              </a:solidFill>
              <a:latin typeface="Proxima Nova Semibold"/>
              <a:ea typeface="Proxima Nova Semibold"/>
              <a:cs typeface="Proxima Nova Semibold"/>
              <a:sym typeface="Proxima Nova Semibold"/>
            </a:endParaRPr>
          </a:p>
        </p:txBody>
      </p:sp>
      <p:sp>
        <p:nvSpPr>
          <p:cNvPr id="325" name="Google Shape;325;g2cd3dee32cf_0_3"/>
          <p:cNvSpPr txBox="1"/>
          <p:nvPr/>
        </p:nvSpPr>
        <p:spPr>
          <a:xfrm>
            <a:off x="1246900" y="1489000"/>
            <a:ext cx="4552800" cy="255390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15000"/>
              </a:lnSpc>
              <a:spcBef>
                <a:spcPts val="0"/>
              </a:spcBef>
              <a:spcAft>
                <a:spcPts val="0"/>
              </a:spcAft>
              <a:buClr>
                <a:schemeClr val="dk1"/>
              </a:buClr>
              <a:buSzPts val="1200"/>
              <a:buFont typeface="Proxima Nova"/>
              <a:buChar char="●"/>
            </a:pPr>
            <a:r>
              <a:rPr b="0" i="0" lang="en" sz="1200" u="none" cap="none" strike="noStrike">
                <a:solidFill>
                  <a:schemeClr val="dk1"/>
                </a:solidFill>
                <a:latin typeface="Proxima Nova Semibold"/>
                <a:ea typeface="Proxima Nova Semibold"/>
                <a:cs typeface="Proxima Nova Semibold"/>
                <a:sym typeface="Proxima Nova Semibold"/>
              </a:rPr>
              <a:t>Put customers center stage with an instrument of their own that is unique and affordable</a:t>
            </a:r>
            <a:endParaRPr b="0" i="0" sz="1200" u="none" cap="none" strike="noStrike">
              <a:solidFill>
                <a:schemeClr val="dk1"/>
              </a:solidFill>
              <a:latin typeface="Proxima Nova Semibold"/>
              <a:ea typeface="Proxima Nova Semibold"/>
              <a:cs typeface="Proxima Nova Semibold"/>
              <a:sym typeface="Proxima Nova Semibold"/>
            </a:endParaRPr>
          </a:p>
          <a:p>
            <a:pPr indent="-190500" lvl="0" marL="228600" marR="0" rtl="0" algn="l">
              <a:lnSpc>
                <a:spcPct val="115000"/>
              </a:lnSpc>
              <a:spcBef>
                <a:spcPts val="0"/>
              </a:spcBef>
              <a:spcAft>
                <a:spcPts val="0"/>
              </a:spcAft>
              <a:buClr>
                <a:schemeClr val="dk1"/>
              </a:buClr>
              <a:buSzPts val="1200"/>
              <a:buFont typeface="Proxima Nova"/>
              <a:buChar char="●"/>
            </a:pPr>
            <a:r>
              <a:rPr b="0" i="0" lang="en" sz="1200" u="none" cap="none" strike="noStrike">
                <a:solidFill>
                  <a:schemeClr val="dk1"/>
                </a:solidFill>
                <a:latin typeface="Proxima Nova Semibold"/>
                <a:ea typeface="Proxima Nova Semibold"/>
                <a:cs typeface="Proxima Nova Semibold"/>
                <a:sym typeface="Proxima Nova Semibold"/>
              </a:rPr>
              <a:t>The uniqueness that comes with these custom builds is reflective of the artists as both a person and a player</a:t>
            </a:r>
            <a:endParaRPr b="0" i="0" sz="1200" u="none" cap="none" strike="noStrike">
              <a:solidFill>
                <a:schemeClr val="dk1"/>
              </a:solidFill>
              <a:latin typeface="Proxima Nova Semibold"/>
              <a:ea typeface="Proxima Nova Semibold"/>
              <a:cs typeface="Proxima Nova Semibold"/>
              <a:sym typeface="Proxima Nova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 name="Shape 73"/>
        <p:cNvGrpSpPr/>
        <p:nvPr/>
      </p:nvGrpSpPr>
      <p:grpSpPr>
        <a:xfrm>
          <a:off x="0" y="0"/>
          <a:ext cx="0" cy="0"/>
          <a:chOff x="0" y="0"/>
          <a:chExt cx="0" cy="0"/>
        </a:xfrm>
      </p:grpSpPr>
      <p:sp>
        <p:nvSpPr>
          <p:cNvPr id="74" name="Google Shape;74;p4"/>
          <p:cNvSpPr txBox="1"/>
          <p:nvPr/>
        </p:nvSpPr>
        <p:spPr>
          <a:xfrm>
            <a:off x="1246897" y="778225"/>
            <a:ext cx="5808600" cy="58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Personal Journey</a:t>
            </a:r>
            <a:endParaRPr b="0" i="0" sz="1400" u="none" cap="none" strike="noStrike">
              <a:solidFill>
                <a:srgbClr val="016FBA"/>
              </a:solidFill>
              <a:latin typeface="Proxima Nova Semibold"/>
              <a:ea typeface="Proxima Nova Semibold"/>
              <a:cs typeface="Proxima Nova Semibold"/>
              <a:sym typeface="Proxima Nova Semibold"/>
            </a:endParaRPr>
          </a:p>
        </p:txBody>
      </p:sp>
      <p:sp>
        <p:nvSpPr>
          <p:cNvPr id="75" name="Google Shape;75;p4"/>
          <p:cNvSpPr txBox="1"/>
          <p:nvPr/>
        </p:nvSpPr>
        <p:spPr>
          <a:xfrm>
            <a:off x="3502025" y="2387100"/>
            <a:ext cx="3501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8000"/>
              </a:lnSpc>
              <a:spcBef>
                <a:spcPts val="600"/>
              </a:spcBef>
              <a:spcAft>
                <a:spcPts val="0"/>
              </a:spcAft>
              <a:buClr>
                <a:schemeClr val="dk1"/>
              </a:buClr>
              <a:buSzPts val="1100"/>
              <a:buFont typeface="Arial"/>
              <a:buNone/>
            </a:pPr>
            <a:r>
              <a:rPr b="0" i="0" lang="en" sz="1600" u="none" cap="none" strike="noStrike">
                <a:solidFill>
                  <a:schemeClr val="dk1"/>
                </a:solidFill>
                <a:latin typeface="Proxima Nova Semibold"/>
                <a:ea typeface="Proxima Nova Semibold"/>
                <a:cs typeface="Proxima Nova Semibold"/>
                <a:sym typeface="Proxima Nova Semibold"/>
              </a:rPr>
              <a:t>I have been creating art since age 3</a:t>
            </a:r>
            <a:endParaRPr b="0" i="0" sz="1600" u="none" cap="none" strike="noStrike">
              <a:solidFill>
                <a:srgbClr val="000000"/>
              </a:solidFill>
              <a:latin typeface="Proxima Nova Semibold"/>
              <a:ea typeface="Proxima Nova Semibold"/>
              <a:cs typeface="Proxima Nova Semibold"/>
              <a:sym typeface="Proxima Nova Semibold"/>
            </a:endParaRPr>
          </a:p>
        </p:txBody>
      </p:sp>
      <p:pic>
        <p:nvPicPr>
          <p:cNvPr id="76" name="Google Shape;76;p4"/>
          <p:cNvPicPr preferRelativeResize="0"/>
          <p:nvPr/>
        </p:nvPicPr>
        <p:blipFill rotWithShape="1">
          <a:blip r:embed="rId4">
            <a:alphaModFix/>
          </a:blip>
          <a:srcRect b="0" l="0" r="0" t="0"/>
          <a:stretch/>
        </p:blipFill>
        <p:spPr>
          <a:xfrm>
            <a:off x="1299550" y="1487725"/>
            <a:ext cx="1893601" cy="24725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9" name="Shape 329"/>
        <p:cNvGrpSpPr/>
        <p:nvPr/>
      </p:nvGrpSpPr>
      <p:grpSpPr>
        <a:xfrm>
          <a:off x="0" y="0"/>
          <a:ext cx="0" cy="0"/>
          <a:chOff x="0" y="0"/>
          <a:chExt cx="0" cy="0"/>
        </a:xfrm>
      </p:grpSpPr>
      <p:sp>
        <p:nvSpPr>
          <p:cNvPr id="330" name="Google Shape;330;p37"/>
          <p:cNvSpPr txBox="1"/>
          <p:nvPr/>
        </p:nvSpPr>
        <p:spPr>
          <a:xfrm>
            <a:off x="1246900" y="778225"/>
            <a:ext cx="58086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Research to Reaction</a:t>
            </a:r>
            <a:endParaRPr b="0" i="0" sz="1400" u="none" cap="none" strike="noStrike">
              <a:solidFill>
                <a:srgbClr val="000000"/>
              </a:solidFill>
              <a:latin typeface="Arial"/>
              <a:ea typeface="Arial"/>
              <a:cs typeface="Arial"/>
              <a:sym typeface="Arial"/>
            </a:endParaRPr>
          </a:p>
        </p:txBody>
      </p:sp>
      <p:sp>
        <p:nvSpPr>
          <p:cNvPr id="331" name="Google Shape;331;p37"/>
          <p:cNvSpPr txBox="1"/>
          <p:nvPr/>
        </p:nvSpPr>
        <p:spPr>
          <a:xfrm>
            <a:off x="1246900" y="1513490"/>
            <a:ext cx="517424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roxima Nova"/>
                <a:ea typeface="Proxima Nova"/>
                <a:cs typeface="Proxima Nova"/>
                <a:sym typeface="Proxima Nova"/>
              </a:rPr>
              <a:t>The Path From Survey Results to Custom T-Shirts</a:t>
            </a:r>
            <a:endParaRPr b="1" i="0" sz="14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5" name="Shape 335"/>
        <p:cNvGrpSpPr/>
        <p:nvPr/>
      </p:nvGrpSpPr>
      <p:grpSpPr>
        <a:xfrm>
          <a:off x="0" y="0"/>
          <a:ext cx="0" cy="0"/>
          <a:chOff x="0" y="0"/>
          <a:chExt cx="0" cy="0"/>
        </a:xfrm>
      </p:grpSpPr>
      <p:sp>
        <p:nvSpPr>
          <p:cNvPr id="336" name="Google Shape;336;g2c9fc706a4c_0_35"/>
          <p:cNvSpPr txBox="1"/>
          <p:nvPr/>
        </p:nvSpPr>
        <p:spPr>
          <a:xfrm>
            <a:off x="1246900" y="778225"/>
            <a:ext cx="58086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Research to Reaction</a:t>
            </a:r>
            <a:endParaRPr b="0" i="0" sz="1400" u="none" cap="none" strike="noStrike">
              <a:solidFill>
                <a:srgbClr val="000000"/>
              </a:solidFill>
              <a:latin typeface="Arial"/>
              <a:ea typeface="Arial"/>
              <a:cs typeface="Arial"/>
              <a:sym typeface="Arial"/>
            </a:endParaRPr>
          </a:p>
        </p:txBody>
      </p:sp>
      <p:sp>
        <p:nvSpPr>
          <p:cNvPr id="337" name="Google Shape;337;g2c9fc706a4c_0_35"/>
          <p:cNvSpPr txBox="1"/>
          <p:nvPr/>
        </p:nvSpPr>
        <p:spPr>
          <a:xfrm>
            <a:off x="1246906" y="2041188"/>
            <a:ext cx="1743600" cy="9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 sz="1050" u="none" cap="none" strike="noStrike">
                <a:solidFill>
                  <a:srgbClr val="000000"/>
                </a:solidFill>
                <a:latin typeface="Proxima Nova Semibold"/>
                <a:ea typeface="Proxima Nova Semibold"/>
                <a:cs typeface="Proxima Nova Semibold"/>
                <a:sym typeface="Proxima Nova Semibold"/>
              </a:rPr>
              <a:t>Research Synthesis: </a:t>
            </a:r>
            <a:r>
              <a:rPr b="0" i="0" lang="en" sz="1050" u="none" cap="none" strike="noStrike">
                <a:solidFill>
                  <a:srgbClr val="000000"/>
                </a:solidFill>
                <a:latin typeface="Proxima Nova"/>
                <a:ea typeface="Proxima Nova"/>
                <a:cs typeface="Proxima Nova"/>
                <a:sym typeface="Proxima Nova"/>
              </a:rPr>
              <a:t>Balaguer wants to solidify its relationship with current customers and attract new customers</a:t>
            </a:r>
            <a:endParaRPr b="0" i="0" sz="1400" u="none" cap="none" strike="noStrike">
              <a:solidFill>
                <a:srgbClr val="000000"/>
              </a:solidFill>
              <a:latin typeface="Proxima Nova"/>
              <a:ea typeface="Proxima Nova"/>
              <a:cs typeface="Proxima Nova"/>
              <a:sym typeface="Proxima Nova"/>
            </a:endParaRPr>
          </a:p>
        </p:txBody>
      </p:sp>
      <p:sp>
        <p:nvSpPr>
          <p:cNvPr id="338" name="Google Shape;338;g2c9fc706a4c_0_35"/>
          <p:cNvSpPr txBox="1"/>
          <p:nvPr/>
        </p:nvSpPr>
        <p:spPr>
          <a:xfrm>
            <a:off x="1246900" y="1513490"/>
            <a:ext cx="5174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roxima Nova"/>
                <a:ea typeface="Proxima Nova"/>
                <a:cs typeface="Proxima Nova"/>
                <a:sym typeface="Proxima Nova"/>
              </a:rPr>
              <a:t>The Path From Survey Results to Custom T-Shirts</a:t>
            </a:r>
            <a:endParaRPr b="1" i="0" sz="1400" u="none" cap="none" strike="noStrike">
              <a:solidFill>
                <a:srgbClr val="000000"/>
              </a:solidFill>
              <a:latin typeface="Proxima Nova"/>
              <a:ea typeface="Proxima Nova"/>
              <a:cs typeface="Proxima Nova"/>
              <a:sym typeface="Proxima Nova"/>
            </a:endParaRP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2" name="Shape 342"/>
        <p:cNvGrpSpPr/>
        <p:nvPr/>
      </p:nvGrpSpPr>
      <p:grpSpPr>
        <a:xfrm>
          <a:off x="0" y="0"/>
          <a:ext cx="0" cy="0"/>
          <a:chOff x="0" y="0"/>
          <a:chExt cx="0" cy="0"/>
        </a:xfrm>
      </p:grpSpPr>
      <p:sp>
        <p:nvSpPr>
          <p:cNvPr id="343" name="Google Shape;343;g2cb623b75f2_0_0"/>
          <p:cNvSpPr txBox="1"/>
          <p:nvPr/>
        </p:nvSpPr>
        <p:spPr>
          <a:xfrm>
            <a:off x="1246900" y="778225"/>
            <a:ext cx="58086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Research to Reaction</a:t>
            </a:r>
            <a:endParaRPr b="0" i="0" sz="1400" u="none" cap="none" strike="noStrike">
              <a:solidFill>
                <a:srgbClr val="000000"/>
              </a:solidFill>
              <a:latin typeface="Arial"/>
              <a:ea typeface="Arial"/>
              <a:cs typeface="Arial"/>
              <a:sym typeface="Arial"/>
            </a:endParaRPr>
          </a:p>
        </p:txBody>
      </p:sp>
      <p:sp>
        <p:nvSpPr>
          <p:cNvPr id="344" name="Google Shape;344;g2cb623b75f2_0_0"/>
          <p:cNvSpPr txBox="1"/>
          <p:nvPr/>
        </p:nvSpPr>
        <p:spPr>
          <a:xfrm>
            <a:off x="1246906" y="2041188"/>
            <a:ext cx="1743600" cy="9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 sz="1050" u="none" cap="none" strike="noStrike">
                <a:solidFill>
                  <a:srgbClr val="000000"/>
                </a:solidFill>
                <a:latin typeface="Proxima Nova Semibold"/>
                <a:ea typeface="Proxima Nova Semibold"/>
                <a:cs typeface="Proxima Nova Semibold"/>
                <a:sym typeface="Proxima Nova Semibold"/>
              </a:rPr>
              <a:t>Research Synthesis: </a:t>
            </a:r>
            <a:r>
              <a:rPr b="0" i="0" lang="en" sz="1050" u="none" cap="none" strike="noStrike">
                <a:solidFill>
                  <a:srgbClr val="000000"/>
                </a:solidFill>
                <a:latin typeface="Proxima Nova"/>
                <a:ea typeface="Proxima Nova"/>
                <a:cs typeface="Proxima Nova"/>
                <a:sym typeface="Proxima Nova"/>
              </a:rPr>
              <a:t>Balaguer wants to solidify its relationship with current customers and attract new customers</a:t>
            </a:r>
            <a:endParaRPr b="0" i="0" sz="1400" u="none" cap="none" strike="noStrike">
              <a:solidFill>
                <a:srgbClr val="000000"/>
              </a:solidFill>
              <a:latin typeface="Proxima Nova"/>
              <a:ea typeface="Proxima Nova"/>
              <a:cs typeface="Proxima Nova"/>
              <a:sym typeface="Proxima Nova"/>
            </a:endParaRPr>
          </a:p>
        </p:txBody>
      </p:sp>
      <p:sp>
        <p:nvSpPr>
          <p:cNvPr id="345" name="Google Shape;345;g2cb623b75f2_0_0"/>
          <p:cNvSpPr txBox="1"/>
          <p:nvPr/>
        </p:nvSpPr>
        <p:spPr>
          <a:xfrm>
            <a:off x="3037875" y="2041200"/>
            <a:ext cx="1743600" cy="5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 sz="1050" u="none" cap="none" strike="noStrike">
                <a:solidFill>
                  <a:srgbClr val="000000"/>
                </a:solidFill>
                <a:latin typeface="Proxima Nova Semibold"/>
                <a:ea typeface="Proxima Nova Semibold"/>
                <a:cs typeface="Proxima Nova Semibold"/>
                <a:sym typeface="Proxima Nova Semibold"/>
              </a:rPr>
              <a:t>Affordable Customization:  </a:t>
            </a:r>
            <a:r>
              <a:rPr b="0" i="0" lang="en" sz="1050" u="none" cap="none" strike="noStrike">
                <a:solidFill>
                  <a:srgbClr val="000000"/>
                </a:solidFill>
                <a:latin typeface="Proxima Nova"/>
                <a:ea typeface="Proxima Nova"/>
                <a:cs typeface="Proxima Nova"/>
                <a:sym typeface="Proxima Nova"/>
              </a:rPr>
              <a:t>Differentiates them from their competitors</a:t>
            </a:r>
            <a:endParaRPr b="0" i="0" sz="1400" u="none" cap="none" strike="noStrike">
              <a:solidFill>
                <a:srgbClr val="000000"/>
              </a:solidFill>
              <a:latin typeface="Proxima Nova"/>
              <a:ea typeface="Proxima Nova"/>
              <a:cs typeface="Proxima Nova"/>
              <a:sym typeface="Proxima Nova"/>
            </a:endParaRPr>
          </a:p>
        </p:txBody>
      </p:sp>
      <p:sp>
        <p:nvSpPr>
          <p:cNvPr id="346" name="Google Shape;346;g2cb623b75f2_0_0"/>
          <p:cNvSpPr txBox="1"/>
          <p:nvPr/>
        </p:nvSpPr>
        <p:spPr>
          <a:xfrm>
            <a:off x="1246900" y="1513490"/>
            <a:ext cx="5174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roxima Nova"/>
                <a:ea typeface="Proxima Nova"/>
                <a:cs typeface="Proxima Nova"/>
                <a:sym typeface="Proxima Nova"/>
              </a:rPr>
              <a:t>The Path From Survey Results to Custom T-Shirts</a:t>
            </a:r>
            <a:endParaRPr b="1" i="0" sz="1400" u="none" cap="none" strike="noStrike">
              <a:solidFill>
                <a:srgbClr val="000000"/>
              </a:solidFill>
              <a:latin typeface="Proxima Nova"/>
              <a:ea typeface="Proxima Nova"/>
              <a:cs typeface="Proxima Nova"/>
              <a:sym typeface="Proxima Nova"/>
            </a:endParaRP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0" name="Shape 350"/>
        <p:cNvGrpSpPr/>
        <p:nvPr/>
      </p:nvGrpSpPr>
      <p:grpSpPr>
        <a:xfrm>
          <a:off x="0" y="0"/>
          <a:ext cx="0" cy="0"/>
          <a:chOff x="0" y="0"/>
          <a:chExt cx="0" cy="0"/>
        </a:xfrm>
      </p:grpSpPr>
      <p:sp>
        <p:nvSpPr>
          <p:cNvPr id="351" name="Google Shape;351;g2cb623b75f2_0_9"/>
          <p:cNvSpPr txBox="1"/>
          <p:nvPr/>
        </p:nvSpPr>
        <p:spPr>
          <a:xfrm>
            <a:off x="1246900" y="778225"/>
            <a:ext cx="58086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Research to Reaction</a:t>
            </a:r>
            <a:endParaRPr b="0" i="0" sz="1400" u="none" cap="none" strike="noStrike">
              <a:solidFill>
                <a:srgbClr val="000000"/>
              </a:solidFill>
              <a:latin typeface="Arial"/>
              <a:ea typeface="Arial"/>
              <a:cs typeface="Arial"/>
              <a:sym typeface="Arial"/>
            </a:endParaRPr>
          </a:p>
        </p:txBody>
      </p:sp>
      <p:sp>
        <p:nvSpPr>
          <p:cNvPr id="352" name="Google Shape;352;g2cb623b75f2_0_9"/>
          <p:cNvSpPr txBox="1"/>
          <p:nvPr/>
        </p:nvSpPr>
        <p:spPr>
          <a:xfrm>
            <a:off x="4781535" y="2041188"/>
            <a:ext cx="17436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 sz="1050" u="none" cap="none" strike="noStrike">
                <a:solidFill>
                  <a:srgbClr val="000000"/>
                </a:solidFill>
                <a:latin typeface="Proxima Nova Semibold"/>
                <a:ea typeface="Proxima Nova Semibold"/>
                <a:cs typeface="Proxima Nova Semibold"/>
                <a:sym typeface="Proxima Nova Semibold"/>
              </a:rPr>
              <a:t>Demographics:</a:t>
            </a:r>
            <a:r>
              <a:rPr b="1" i="0" lang="en" sz="1050" u="none" cap="none" strike="noStrike">
                <a:solidFill>
                  <a:srgbClr val="000000"/>
                </a:solidFill>
                <a:latin typeface="Proxima Nova"/>
                <a:ea typeface="Proxima Nova"/>
                <a:cs typeface="Proxima Nova"/>
                <a:sym typeface="Proxima Nova"/>
              </a:rPr>
              <a:t> </a:t>
            </a:r>
            <a:br>
              <a:rPr b="0" i="0" lang="en" sz="1050" u="none" cap="none" strike="noStrike">
                <a:solidFill>
                  <a:srgbClr val="000000"/>
                </a:solidFill>
                <a:latin typeface="Proxima Nova"/>
                <a:ea typeface="Proxima Nova"/>
                <a:cs typeface="Proxima Nova"/>
                <a:sym typeface="Proxima Nova"/>
              </a:rPr>
            </a:br>
            <a:r>
              <a:rPr b="0" i="0" lang="en" sz="1050" u="none" cap="none" strike="noStrike">
                <a:solidFill>
                  <a:srgbClr val="000000"/>
                </a:solidFill>
                <a:latin typeface="Proxima Nova"/>
                <a:ea typeface="Proxima Nova"/>
                <a:cs typeface="Proxima Nova"/>
                <a:sym typeface="Proxima Nova"/>
              </a:rPr>
              <a:t>78% are between the ages of 25 and 50, and 87% highly value customization</a:t>
            </a:r>
            <a:endParaRPr b="0" i="0" sz="1400" u="none" cap="none" strike="noStrike">
              <a:solidFill>
                <a:srgbClr val="000000"/>
              </a:solidFill>
              <a:latin typeface="Proxima Nova"/>
              <a:ea typeface="Proxima Nova"/>
              <a:cs typeface="Proxima Nova"/>
              <a:sym typeface="Proxima Nova"/>
            </a:endParaRPr>
          </a:p>
        </p:txBody>
      </p:sp>
      <p:sp>
        <p:nvSpPr>
          <p:cNvPr id="353" name="Google Shape;353;g2cb623b75f2_0_9"/>
          <p:cNvSpPr txBox="1"/>
          <p:nvPr/>
        </p:nvSpPr>
        <p:spPr>
          <a:xfrm>
            <a:off x="1246906" y="2041188"/>
            <a:ext cx="1743600" cy="9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 sz="1050" u="none" cap="none" strike="noStrike">
                <a:solidFill>
                  <a:srgbClr val="000000"/>
                </a:solidFill>
                <a:latin typeface="Proxima Nova Semibold"/>
                <a:ea typeface="Proxima Nova Semibold"/>
                <a:cs typeface="Proxima Nova Semibold"/>
                <a:sym typeface="Proxima Nova Semibold"/>
              </a:rPr>
              <a:t>Research Synthesis: </a:t>
            </a:r>
            <a:r>
              <a:rPr b="0" i="0" lang="en" sz="1050" u="none" cap="none" strike="noStrike">
                <a:solidFill>
                  <a:srgbClr val="000000"/>
                </a:solidFill>
                <a:latin typeface="Proxima Nova"/>
                <a:ea typeface="Proxima Nova"/>
                <a:cs typeface="Proxima Nova"/>
                <a:sym typeface="Proxima Nova"/>
              </a:rPr>
              <a:t>Balaguer wants to solidify its relationship with current customers and attract new customers</a:t>
            </a:r>
            <a:endParaRPr b="0" i="0" sz="1400" u="none" cap="none" strike="noStrike">
              <a:solidFill>
                <a:srgbClr val="000000"/>
              </a:solidFill>
              <a:latin typeface="Proxima Nova"/>
              <a:ea typeface="Proxima Nova"/>
              <a:cs typeface="Proxima Nova"/>
              <a:sym typeface="Proxima Nova"/>
            </a:endParaRPr>
          </a:p>
        </p:txBody>
      </p:sp>
      <p:sp>
        <p:nvSpPr>
          <p:cNvPr id="354" name="Google Shape;354;g2cb623b75f2_0_9"/>
          <p:cNvSpPr txBox="1"/>
          <p:nvPr/>
        </p:nvSpPr>
        <p:spPr>
          <a:xfrm>
            <a:off x="3037875" y="2041200"/>
            <a:ext cx="1743600" cy="5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 sz="1050" u="none" cap="none" strike="noStrike">
                <a:solidFill>
                  <a:srgbClr val="000000"/>
                </a:solidFill>
                <a:latin typeface="Proxima Nova Semibold"/>
                <a:ea typeface="Proxima Nova Semibold"/>
                <a:cs typeface="Proxima Nova Semibold"/>
                <a:sym typeface="Proxima Nova Semibold"/>
              </a:rPr>
              <a:t>Affordable Customization:  </a:t>
            </a:r>
            <a:r>
              <a:rPr b="0" i="0" lang="en" sz="1050" u="none" cap="none" strike="noStrike">
                <a:solidFill>
                  <a:srgbClr val="000000"/>
                </a:solidFill>
                <a:latin typeface="Proxima Nova"/>
                <a:ea typeface="Proxima Nova"/>
                <a:cs typeface="Proxima Nova"/>
                <a:sym typeface="Proxima Nova"/>
              </a:rPr>
              <a:t>Differentiates them from their competitors</a:t>
            </a:r>
            <a:endParaRPr b="0" i="0" sz="1400" u="none" cap="none" strike="noStrike">
              <a:solidFill>
                <a:srgbClr val="000000"/>
              </a:solidFill>
              <a:latin typeface="Proxima Nova"/>
              <a:ea typeface="Proxima Nova"/>
              <a:cs typeface="Proxima Nova"/>
              <a:sym typeface="Proxima Nova"/>
            </a:endParaRPr>
          </a:p>
        </p:txBody>
      </p:sp>
      <p:sp>
        <p:nvSpPr>
          <p:cNvPr id="355" name="Google Shape;355;g2cb623b75f2_0_9"/>
          <p:cNvSpPr txBox="1"/>
          <p:nvPr/>
        </p:nvSpPr>
        <p:spPr>
          <a:xfrm>
            <a:off x="1246900" y="1513490"/>
            <a:ext cx="5174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roxima Nova"/>
                <a:ea typeface="Proxima Nova"/>
                <a:cs typeface="Proxima Nova"/>
                <a:sym typeface="Proxima Nova"/>
              </a:rPr>
              <a:t>The Path From Survey Results to Custom T-Shirts</a:t>
            </a:r>
            <a:endParaRPr b="1" i="0" sz="1400" u="none" cap="none" strike="noStrike">
              <a:solidFill>
                <a:srgbClr val="000000"/>
              </a:solidFill>
              <a:latin typeface="Proxima Nova"/>
              <a:ea typeface="Proxima Nova"/>
              <a:cs typeface="Proxima Nova"/>
              <a:sym typeface="Proxima Nova"/>
            </a:endParaRP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9" name="Shape 359"/>
        <p:cNvGrpSpPr/>
        <p:nvPr/>
      </p:nvGrpSpPr>
      <p:grpSpPr>
        <a:xfrm>
          <a:off x="0" y="0"/>
          <a:ext cx="0" cy="0"/>
          <a:chOff x="0" y="0"/>
          <a:chExt cx="0" cy="0"/>
        </a:xfrm>
      </p:grpSpPr>
      <p:sp>
        <p:nvSpPr>
          <p:cNvPr id="360" name="Google Shape;360;g2cb623b75f2_0_18"/>
          <p:cNvSpPr txBox="1"/>
          <p:nvPr/>
        </p:nvSpPr>
        <p:spPr>
          <a:xfrm>
            <a:off x="1246900" y="778225"/>
            <a:ext cx="58086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Research to Reaction</a:t>
            </a:r>
            <a:endParaRPr b="0" i="0" sz="1400" u="none" cap="none" strike="noStrike">
              <a:solidFill>
                <a:srgbClr val="000000"/>
              </a:solidFill>
              <a:latin typeface="Arial"/>
              <a:ea typeface="Arial"/>
              <a:cs typeface="Arial"/>
              <a:sym typeface="Arial"/>
            </a:endParaRPr>
          </a:p>
        </p:txBody>
      </p:sp>
      <p:sp>
        <p:nvSpPr>
          <p:cNvPr id="361" name="Google Shape;361;g2cb623b75f2_0_18"/>
          <p:cNvSpPr txBox="1"/>
          <p:nvPr/>
        </p:nvSpPr>
        <p:spPr>
          <a:xfrm>
            <a:off x="4781535" y="2041188"/>
            <a:ext cx="17436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 sz="1050" u="none" cap="none" strike="noStrike">
                <a:solidFill>
                  <a:srgbClr val="000000"/>
                </a:solidFill>
                <a:latin typeface="Proxima Nova Semibold"/>
                <a:ea typeface="Proxima Nova Semibold"/>
                <a:cs typeface="Proxima Nova Semibold"/>
                <a:sym typeface="Proxima Nova Semibold"/>
              </a:rPr>
              <a:t>Demographics:</a:t>
            </a:r>
            <a:r>
              <a:rPr b="1" i="0" lang="en" sz="1050" u="none" cap="none" strike="noStrike">
                <a:solidFill>
                  <a:srgbClr val="000000"/>
                </a:solidFill>
                <a:latin typeface="Proxima Nova"/>
                <a:ea typeface="Proxima Nova"/>
                <a:cs typeface="Proxima Nova"/>
                <a:sym typeface="Proxima Nova"/>
              </a:rPr>
              <a:t> </a:t>
            </a:r>
            <a:br>
              <a:rPr b="0" i="0" lang="en" sz="1050" u="none" cap="none" strike="noStrike">
                <a:solidFill>
                  <a:srgbClr val="000000"/>
                </a:solidFill>
                <a:latin typeface="Proxima Nova"/>
                <a:ea typeface="Proxima Nova"/>
                <a:cs typeface="Proxima Nova"/>
                <a:sym typeface="Proxima Nova"/>
              </a:rPr>
            </a:br>
            <a:r>
              <a:rPr b="0" i="0" lang="en" sz="1050" u="none" cap="none" strike="noStrike">
                <a:solidFill>
                  <a:srgbClr val="000000"/>
                </a:solidFill>
                <a:latin typeface="Proxima Nova"/>
                <a:ea typeface="Proxima Nova"/>
                <a:cs typeface="Proxima Nova"/>
                <a:sym typeface="Proxima Nova"/>
              </a:rPr>
              <a:t>78% are between the ages of 25 and 50, and 87% highly value customization</a:t>
            </a:r>
            <a:endParaRPr b="0" i="0" sz="1400" u="none" cap="none" strike="noStrike">
              <a:solidFill>
                <a:srgbClr val="000000"/>
              </a:solidFill>
              <a:latin typeface="Proxima Nova"/>
              <a:ea typeface="Proxima Nova"/>
              <a:cs typeface="Proxima Nova"/>
              <a:sym typeface="Proxima Nova"/>
            </a:endParaRPr>
          </a:p>
        </p:txBody>
      </p:sp>
      <p:sp>
        <p:nvSpPr>
          <p:cNvPr id="362" name="Google Shape;362;g2cb623b75f2_0_18"/>
          <p:cNvSpPr txBox="1"/>
          <p:nvPr/>
        </p:nvSpPr>
        <p:spPr>
          <a:xfrm>
            <a:off x="1246906" y="2041188"/>
            <a:ext cx="1743600" cy="9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 sz="1050" u="none" cap="none" strike="noStrike">
                <a:solidFill>
                  <a:srgbClr val="000000"/>
                </a:solidFill>
                <a:latin typeface="Proxima Nova Semibold"/>
                <a:ea typeface="Proxima Nova Semibold"/>
                <a:cs typeface="Proxima Nova Semibold"/>
                <a:sym typeface="Proxima Nova Semibold"/>
              </a:rPr>
              <a:t>Research Synthesis: </a:t>
            </a:r>
            <a:r>
              <a:rPr b="0" i="0" lang="en" sz="1050" u="none" cap="none" strike="noStrike">
                <a:solidFill>
                  <a:srgbClr val="000000"/>
                </a:solidFill>
                <a:latin typeface="Proxima Nova"/>
                <a:ea typeface="Proxima Nova"/>
                <a:cs typeface="Proxima Nova"/>
                <a:sym typeface="Proxima Nova"/>
              </a:rPr>
              <a:t>Balaguer wants to solidify its relationship with current customers and attract new customers</a:t>
            </a:r>
            <a:endParaRPr b="0" i="0" sz="1400" u="none" cap="none" strike="noStrike">
              <a:solidFill>
                <a:srgbClr val="000000"/>
              </a:solidFill>
              <a:latin typeface="Proxima Nova"/>
              <a:ea typeface="Proxima Nova"/>
              <a:cs typeface="Proxima Nova"/>
              <a:sym typeface="Proxima Nova"/>
            </a:endParaRPr>
          </a:p>
        </p:txBody>
      </p:sp>
      <p:sp>
        <p:nvSpPr>
          <p:cNvPr id="363" name="Google Shape;363;g2cb623b75f2_0_18"/>
          <p:cNvSpPr txBox="1"/>
          <p:nvPr/>
        </p:nvSpPr>
        <p:spPr>
          <a:xfrm>
            <a:off x="6525201" y="2041188"/>
            <a:ext cx="1743600" cy="9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 sz="1050" u="none" cap="none" strike="noStrike">
                <a:solidFill>
                  <a:srgbClr val="000000"/>
                </a:solidFill>
                <a:latin typeface="Proxima Nova Semibold"/>
                <a:ea typeface="Proxima Nova Semibold"/>
                <a:cs typeface="Proxima Nova Semibold"/>
                <a:sym typeface="Proxima Nova Semibold"/>
              </a:rPr>
              <a:t>Custom T-Shirts: </a:t>
            </a:r>
            <a:br>
              <a:rPr b="0" i="0" lang="en" sz="1050" u="none" cap="none" strike="noStrike">
                <a:solidFill>
                  <a:srgbClr val="000000"/>
                </a:solidFill>
                <a:latin typeface="Proxima Nova"/>
                <a:ea typeface="Proxima Nova"/>
                <a:cs typeface="Proxima Nova"/>
                <a:sym typeface="Proxima Nova"/>
              </a:rPr>
            </a:br>
            <a:r>
              <a:rPr b="0" i="0" lang="en" sz="1050" u="none" cap="none" strike="noStrike">
                <a:solidFill>
                  <a:srgbClr val="000000"/>
                </a:solidFill>
                <a:latin typeface="Proxima Nova"/>
                <a:ea typeface="Proxima Nova"/>
                <a:cs typeface="Proxima Nova"/>
                <a:sym typeface="Proxima Nova"/>
              </a:rPr>
              <a:t>Age 35 and above, value customization, and market for customized t-shirts is increasing rapidly</a:t>
            </a:r>
            <a:endParaRPr b="0" i="0" sz="1400" u="none" cap="none" strike="noStrike">
              <a:solidFill>
                <a:srgbClr val="000000"/>
              </a:solidFill>
              <a:latin typeface="Proxima Nova"/>
              <a:ea typeface="Proxima Nova"/>
              <a:cs typeface="Proxima Nova"/>
              <a:sym typeface="Proxima Nova"/>
            </a:endParaRPr>
          </a:p>
        </p:txBody>
      </p:sp>
      <p:sp>
        <p:nvSpPr>
          <p:cNvPr id="364" name="Google Shape;364;g2cb623b75f2_0_18"/>
          <p:cNvSpPr txBox="1"/>
          <p:nvPr/>
        </p:nvSpPr>
        <p:spPr>
          <a:xfrm>
            <a:off x="3037875" y="2041200"/>
            <a:ext cx="1743600" cy="5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 sz="1050" u="none" cap="none" strike="noStrike">
                <a:solidFill>
                  <a:srgbClr val="000000"/>
                </a:solidFill>
                <a:latin typeface="Proxima Nova Semibold"/>
                <a:ea typeface="Proxima Nova Semibold"/>
                <a:cs typeface="Proxima Nova Semibold"/>
                <a:sym typeface="Proxima Nova Semibold"/>
              </a:rPr>
              <a:t>Affordable Customization:  </a:t>
            </a:r>
            <a:r>
              <a:rPr b="0" i="0" lang="en" sz="1050" u="none" cap="none" strike="noStrike">
                <a:solidFill>
                  <a:srgbClr val="000000"/>
                </a:solidFill>
                <a:latin typeface="Proxima Nova"/>
                <a:ea typeface="Proxima Nova"/>
                <a:cs typeface="Proxima Nova"/>
                <a:sym typeface="Proxima Nova"/>
              </a:rPr>
              <a:t>Differentiates them from their competitors</a:t>
            </a:r>
            <a:endParaRPr b="0" i="0" sz="1400" u="none" cap="none" strike="noStrike">
              <a:solidFill>
                <a:srgbClr val="000000"/>
              </a:solidFill>
              <a:latin typeface="Proxima Nova"/>
              <a:ea typeface="Proxima Nova"/>
              <a:cs typeface="Proxima Nova"/>
              <a:sym typeface="Proxima Nova"/>
            </a:endParaRPr>
          </a:p>
        </p:txBody>
      </p:sp>
      <p:sp>
        <p:nvSpPr>
          <p:cNvPr id="365" name="Google Shape;365;g2cb623b75f2_0_18"/>
          <p:cNvSpPr txBox="1"/>
          <p:nvPr/>
        </p:nvSpPr>
        <p:spPr>
          <a:xfrm>
            <a:off x="1246900" y="1513490"/>
            <a:ext cx="5174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roxima Nova"/>
                <a:ea typeface="Proxima Nova"/>
                <a:cs typeface="Proxima Nova"/>
                <a:sym typeface="Proxima Nova"/>
              </a:rPr>
              <a:t>The Path From Survey Results to Custom T-Shirts</a:t>
            </a:r>
            <a:endParaRPr b="1" i="0" sz="1400" u="none" cap="none" strike="noStrike">
              <a:solidFill>
                <a:srgbClr val="000000"/>
              </a:solidFill>
              <a:latin typeface="Proxima Nova"/>
              <a:ea typeface="Proxima Nova"/>
              <a:cs typeface="Proxima Nova"/>
              <a:sym typeface="Proxima Nova"/>
            </a:endParaRP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9" name="Shape 369"/>
        <p:cNvGrpSpPr/>
        <p:nvPr/>
      </p:nvGrpSpPr>
      <p:grpSpPr>
        <a:xfrm>
          <a:off x="0" y="0"/>
          <a:ext cx="0" cy="0"/>
          <a:chOff x="0" y="0"/>
          <a:chExt cx="0" cy="0"/>
        </a:xfrm>
      </p:grpSpPr>
      <p:sp>
        <p:nvSpPr>
          <p:cNvPr id="370" name="Google Shape;370;p38"/>
          <p:cNvSpPr txBox="1"/>
          <p:nvPr/>
        </p:nvSpPr>
        <p:spPr>
          <a:xfrm>
            <a:off x="1246900" y="778225"/>
            <a:ext cx="5808600" cy="88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Custom T-Shirt Design</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1" i="0" lang="en" sz="1800" u="none" cap="none" strike="noStrike">
                <a:solidFill>
                  <a:schemeClr val="dk1"/>
                </a:solidFill>
                <a:latin typeface="Proxima Nova"/>
                <a:ea typeface="Proxima Nova"/>
                <a:cs typeface="Proxima Nova"/>
                <a:sym typeface="Proxima Nova"/>
              </a:rPr>
              <a:t>Solidifying Customer Relationships</a:t>
            </a:r>
            <a:endParaRPr b="1" i="0" sz="2100" u="none" cap="none" strike="noStrike">
              <a:solidFill>
                <a:schemeClr val="dk1"/>
              </a:solidFill>
              <a:latin typeface="Proxima Nova"/>
              <a:ea typeface="Proxima Nova"/>
              <a:cs typeface="Proxima Nova"/>
              <a:sym typeface="Proxima Nova"/>
            </a:endParaRPr>
          </a:p>
        </p:txBody>
      </p:sp>
      <p:sp>
        <p:nvSpPr>
          <p:cNvPr id="371" name="Google Shape;371;p38"/>
          <p:cNvSpPr txBox="1"/>
          <p:nvPr/>
        </p:nvSpPr>
        <p:spPr>
          <a:xfrm>
            <a:off x="1246900" y="1621379"/>
            <a:ext cx="517424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Growing Market for Custom T-Shirts</a:t>
            </a:r>
            <a:endParaRPr b="0" i="0" sz="1400" u="none" cap="none" strike="noStrike">
              <a:solidFill>
                <a:srgbClr val="000000"/>
              </a:solidFill>
              <a:latin typeface="Proxima Nova"/>
              <a:ea typeface="Proxima Nova"/>
              <a:cs typeface="Proxima Nova"/>
              <a:sym typeface="Proxima Nova"/>
            </a:endParaRPr>
          </a:p>
        </p:txBody>
      </p:sp>
      <p:sp>
        <p:nvSpPr>
          <p:cNvPr id="372" name="Google Shape;372;p38"/>
          <p:cNvSpPr txBox="1"/>
          <p:nvPr/>
        </p:nvSpPr>
        <p:spPr>
          <a:xfrm>
            <a:off x="4149326" y="2571075"/>
            <a:ext cx="29061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1000" u="none" cap="none" strike="noStrike">
                <a:solidFill>
                  <a:srgbClr val="000000"/>
                </a:solidFill>
                <a:latin typeface="Proxima Nova"/>
                <a:ea typeface="Proxima Nova"/>
                <a:cs typeface="Proxima Nova"/>
                <a:sym typeface="Proxima Nova"/>
              </a:rPr>
              <a:t>According to Precedence Research (2023) the global custom t-shirt printing market is poised to grow at a Compounded Annual Growth Rate of 11.27% from 2023 to 2032.</a:t>
            </a:r>
            <a:endParaRPr b="0" i="0" sz="1000" u="none" cap="none" strike="noStrike">
              <a:solidFill>
                <a:srgbClr val="000000"/>
              </a:solidFill>
              <a:latin typeface="Proxima Nova"/>
              <a:ea typeface="Proxima Nova"/>
              <a:cs typeface="Proxima Nova"/>
              <a:sym typeface="Proxima Nova"/>
            </a:endParaRPr>
          </a:p>
        </p:txBody>
      </p:sp>
      <p:pic>
        <p:nvPicPr>
          <p:cNvPr id="373" name="Google Shape;373;p38"/>
          <p:cNvPicPr preferRelativeResize="0"/>
          <p:nvPr/>
        </p:nvPicPr>
        <p:blipFill rotWithShape="1">
          <a:blip r:embed="rId4">
            <a:alphaModFix/>
          </a:blip>
          <a:srcRect b="0" l="0" r="0" t="0"/>
          <a:stretch/>
        </p:blipFill>
        <p:spPr>
          <a:xfrm>
            <a:off x="1327450" y="2055200"/>
            <a:ext cx="2676925" cy="1616762"/>
          </a:xfrm>
          <a:prstGeom prst="rect">
            <a:avLst/>
          </a:prstGeom>
          <a:noFill/>
          <a:ln>
            <a:noFill/>
          </a:ln>
        </p:spPr>
      </p:pic>
      <p:sp>
        <p:nvSpPr>
          <p:cNvPr id="374" name="Google Shape;374;p38"/>
          <p:cNvSpPr txBox="1"/>
          <p:nvPr/>
        </p:nvSpPr>
        <p:spPr>
          <a:xfrm>
            <a:off x="1246900" y="3808475"/>
            <a:ext cx="5133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Semibold"/>
                <a:ea typeface="Proxima Nova Semibold"/>
                <a:cs typeface="Proxima Nova Semibold"/>
                <a:sym typeface="Proxima Nova Semibold"/>
              </a:rPr>
              <a:t>Fits Balaguer Customer Demographic</a:t>
            </a:r>
            <a:endParaRPr b="0" i="0" sz="1400" u="none" cap="none" strike="noStrike">
              <a:solidFill>
                <a:srgbClr val="000000"/>
              </a:solidFill>
              <a:latin typeface="Proxima Nova Semibold"/>
              <a:ea typeface="Proxima Nova Semibold"/>
              <a:cs typeface="Proxima Nova Semibold"/>
              <a:sym typeface="Proxima Nova Semibold"/>
            </a:endParaRPr>
          </a:p>
        </p:txBody>
      </p:sp>
      <p:sp>
        <p:nvSpPr>
          <p:cNvPr id="375" name="Google Shape;375;p38"/>
          <p:cNvSpPr txBox="1"/>
          <p:nvPr/>
        </p:nvSpPr>
        <p:spPr>
          <a:xfrm>
            <a:off x="1246900" y="4147025"/>
            <a:ext cx="48105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1000" u="none" cap="none" strike="noStrike">
                <a:solidFill>
                  <a:srgbClr val="000000"/>
                </a:solidFill>
                <a:latin typeface="Proxima Nova"/>
                <a:ea typeface="Proxima Nova"/>
                <a:cs typeface="Proxima Nova"/>
                <a:sym typeface="Proxima Nova"/>
              </a:rPr>
              <a:t>Adults over 35 tend to buy t-shirts that reflect their interests. They are t</a:t>
            </a:r>
            <a:r>
              <a:rPr b="0" i="0" lang="en" sz="1000" u="none" cap="none" strike="noStrike">
                <a:solidFill>
                  <a:srgbClr val="1F1F1F"/>
                </a:solidFill>
                <a:latin typeface="Proxima Nova"/>
                <a:ea typeface="Proxima Nova"/>
                <a:cs typeface="Proxima Nova"/>
                <a:sym typeface="Proxima Nova"/>
              </a:rPr>
              <a:t>ech-savvy and interested in expressing themselves through fashion, and they have the disposable income to afford custom tees (Gemini AI, 2024).</a:t>
            </a:r>
            <a:endParaRPr b="0" i="0" sz="10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9" name="Shape 379"/>
        <p:cNvGrpSpPr/>
        <p:nvPr/>
      </p:nvGrpSpPr>
      <p:grpSpPr>
        <a:xfrm>
          <a:off x="0" y="0"/>
          <a:ext cx="0" cy="0"/>
          <a:chOff x="0" y="0"/>
          <a:chExt cx="0" cy="0"/>
        </a:xfrm>
      </p:grpSpPr>
      <p:sp>
        <p:nvSpPr>
          <p:cNvPr id="380" name="Google Shape;380;g2cda883ca50_0_28"/>
          <p:cNvSpPr txBox="1"/>
          <p:nvPr/>
        </p:nvSpPr>
        <p:spPr>
          <a:xfrm>
            <a:off x="1246900" y="778225"/>
            <a:ext cx="5808600" cy="88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Custom T-Shirt Design</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1" i="0" lang="en" sz="1800" u="none" cap="none" strike="noStrike">
                <a:solidFill>
                  <a:schemeClr val="dk1"/>
                </a:solidFill>
                <a:latin typeface="Proxima Nova"/>
                <a:ea typeface="Proxima Nova"/>
                <a:cs typeface="Proxima Nova"/>
                <a:sym typeface="Proxima Nova"/>
              </a:rPr>
              <a:t>Solidifying Customer Relationships</a:t>
            </a:r>
            <a:endParaRPr b="0" i="0" sz="1400" u="none" cap="none" strike="noStrike">
              <a:solidFill>
                <a:schemeClr val="dk1"/>
              </a:solidFill>
              <a:latin typeface="Arial"/>
              <a:ea typeface="Arial"/>
              <a:cs typeface="Arial"/>
              <a:sym typeface="Arial"/>
            </a:endParaRPr>
          </a:p>
        </p:txBody>
      </p:sp>
      <p:pic>
        <p:nvPicPr>
          <p:cNvPr id="381" name="Google Shape;381;g2cda883ca50_0_28">
            <a:hlinkClick r:id="rId4"/>
          </p:cNvPr>
          <p:cNvPicPr preferRelativeResize="0"/>
          <p:nvPr/>
        </p:nvPicPr>
        <p:blipFill rotWithShape="1">
          <a:blip r:embed="rId5">
            <a:alphaModFix/>
          </a:blip>
          <a:srcRect b="1133" l="0" r="0" t="1124"/>
          <a:stretch/>
        </p:blipFill>
        <p:spPr>
          <a:xfrm>
            <a:off x="1246900" y="1976925"/>
            <a:ext cx="4370201" cy="1779850"/>
          </a:xfrm>
          <a:prstGeom prst="rect">
            <a:avLst/>
          </a:prstGeom>
          <a:noFill/>
          <a:ln>
            <a:noFill/>
          </a:ln>
        </p:spPr>
      </p:pic>
      <p:pic>
        <p:nvPicPr>
          <p:cNvPr id="382" name="Google Shape;382;g2cda883ca50_0_28"/>
          <p:cNvPicPr preferRelativeResize="0"/>
          <p:nvPr/>
        </p:nvPicPr>
        <p:blipFill rotWithShape="1">
          <a:blip r:embed="rId6">
            <a:alphaModFix/>
          </a:blip>
          <a:srcRect b="0" l="29" r="28" t="0"/>
          <a:stretch/>
        </p:blipFill>
        <p:spPr>
          <a:xfrm>
            <a:off x="5795650" y="1189975"/>
            <a:ext cx="1828701" cy="25667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6" name="Shape 386"/>
        <p:cNvGrpSpPr/>
        <p:nvPr/>
      </p:nvGrpSpPr>
      <p:grpSpPr>
        <a:xfrm>
          <a:off x="0" y="0"/>
          <a:ext cx="0" cy="0"/>
          <a:chOff x="0" y="0"/>
          <a:chExt cx="0" cy="0"/>
        </a:xfrm>
      </p:grpSpPr>
      <p:sp>
        <p:nvSpPr>
          <p:cNvPr id="387" name="Google Shape;387;g2c7f526fd9d_0_4"/>
          <p:cNvSpPr txBox="1"/>
          <p:nvPr/>
        </p:nvSpPr>
        <p:spPr>
          <a:xfrm>
            <a:off x="1246900" y="778225"/>
            <a:ext cx="5974500" cy="113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Final Deliverable — Customized Instrument Design</a:t>
            </a:r>
            <a:r>
              <a:rPr b="0" i="0" lang="en" sz="3200" u="none" cap="none" strike="noStrike">
                <a:solidFill>
                  <a:srgbClr val="FF00FF"/>
                </a:solidFill>
                <a:latin typeface="Proxima Nova Semibold"/>
                <a:ea typeface="Proxima Nova Semibold"/>
                <a:cs typeface="Proxima Nova Semibold"/>
                <a:sym typeface="Proxima Nova Semibold"/>
              </a:rPr>
              <a:t> </a:t>
            </a:r>
            <a:r>
              <a:rPr b="0" i="0" lang="en" sz="3200" u="none" cap="none" strike="noStrike">
                <a:solidFill>
                  <a:srgbClr val="016FBA"/>
                </a:solidFill>
                <a:latin typeface="Proxima Nova Semibold"/>
                <a:ea typeface="Proxima Nova Semibold"/>
                <a:cs typeface="Proxima Nova Semibold"/>
                <a:sym typeface="Proxima Nova Semibold"/>
              </a:rPr>
              <a:t>on T-Shirts</a:t>
            </a:r>
            <a:endParaRPr b="0" i="0" sz="3200" u="none" cap="none" strike="noStrike">
              <a:solidFill>
                <a:srgbClr val="016FBA"/>
              </a:solidFill>
              <a:latin typeface="Proxima Nova Semibold"/>
              <a:ea typeface="Proxima Nova Semibold"/>
              <a:cs typeface="Proxima Nova Semibold"/>
              <a:sym typeface="Proxima Nova Semibold"/>
            </a:endParaRPr>
          </a:p>
        </p:txBody>
      </p:sp>
      <p:pic>
        <p:nvPicPr>
          <p:cNvPr id="388" name="Google Shape;388;g2c7f526fd9d_0_4"/>
          <p:cNvPicPr preferRelativeResize="0"/>
          <p:nvPr/>
        </p:nvPicPr>
        <p:blipFill rotWithShape="1">
          <a:blip r:embed="rId4">
            <a:alphaModFix/>
          </a:blip>
          <a:srcRect b="0" l="0" r="0" t="0"/>
          <a:stretch/>
        </p:blipFill>
        <p:spPr>
          <a:xfrm>
            <a:off x="612913" y="2107298"/>
            <a:ext cx="1924056" cy="2700800"/>
          </a:xfrm>
          <a:prstGeom prst="rect">
            <a:avLst/>
          </a:prstGeom>
          <a:noFill/>
          <a:ln>
            <a:noFill/>
          </a:ln>
        </p:spPr>
      </p:pic>
      <p:pic>
        <p:nvPicPr>
          <p:cNvPr id="389" name="Google Shape;389;g2c7f526fd9d_0_4"/>
          <p:cNvPicPr preferRelativeResize="0"/>
          <p:nvPr/>
        </p:nvPicPr>
        <p:blipFill rotWithShape="1">
          <a:blip r:embed="rId5">
            <a:alphaModFix/>
          </a:blip>
          <a:srcRect b="0" l="0" r="0" t="0"/>
          <a:stretch/>
        </p:blipFill>
        <p:spPr>
          <a:xfrm>
            <a:off x="2610850" y="2107298"/>
            <a:ext cx="1924056" cy="2700800"/>
          </a:xfrm>
          <a:prstGeom prst="rect">
            <a:avLst/>
          </a:prstGeom>
          <a:noFill/>
          <a:ln>
            <a:noFill/>
          </a:ln>
        </p:spPr>
      </p:pic>
      <p:pic>
        <p:nvPicPr>
          <p:cNvPr id="390" name="Google Shape;390;g2c7f526fd9d_0_4"/>
          <p:cNvPicPr preferRelativeResize="0"/>
          <p:nvPr/>
        </p:nvPicPr>
        <p:blipFill rotWithShape="1">
          <a:blip r:embed="rId6">
            <a:alphaModFix/>
          </a:blip>
          <a:srcRect b="0" l="29" r="39" t="0"/>
          <a:stretch/>
        </p:blipFill>
        <p:spPr>
          <a:xfrm>
            <a:off x="4608788" y="2107298"/>
            <a:ext cx="1924057" cy="2700800"/>
          </a:xfrm>
          <a:prstGeom prst="rect">
            <a:avLst/>
          </a:prstGeom>
          <a:noFill/>
          <a:ln>
            <a:noFill/>
          </a:ln>
        </p:spPr>
      </p:pic>
      <p:pic>
        <p:nvPicPr>
          <p:cNvPr id="391" name="Google Shape;391;g2c7f526fd9d_0_4"/>
          <p:cNvPicPr preferRelativeResize="0"/>
          <p:nvPr/>
        </p:nvPicPr>
        <p:blipFill rotWithShape="1">
          <a:blip r:embed="rId7">
            <a:alphaModFix/>
          </a:blip>
          <a:srcRect b="0" l="29" r="39" t="0"/>
          <a:stretch/>
        </p:blipFill>
        <p:spPr>
          <a:xfrm>
            <a:off x="6606722" y="2107298"/>
            <a:ext cx="1924068" cy="2700800"/>
          </a:xfrm>
          <a:prstGeom prst="rect">
            <a:avLst/>
          </a:prstGeom>
          <a:noFill/>
          <a:ln>
            <a:noFill/>
          </a:ln>
        </p:spPr>
      </p:pic>
      <p:sp>
        <p:nvSpPr>
          <p:cNvPr id="392" name="Google Shape;392;g2c7f526fd9d_0_4"/>
          <p:cNvSpPr txBox="1"/>
          <p:nvPr/>
        </p:nvSpPr>
        <p:spPr>
          <a:xfrm>
            <a:off x="7687200" y="134600"/>
            <a:ext cx="921000" cy="3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Proxima Nova"/>
                <a:ea typeface="Proxima Nova"/>
                <a:cs typeface="Proxima Nova"/>
                <a:sym typeface="Proxima Nova"/>
              </a:rPr>
              <a:t>Inlay</a:t>
            </a:r>
            <a:endParaRPr b="0" i="0" sz="1200" u="none" cap="none" strike="noStrike">
              <a:solidFill>
                <a:schemeClr val="lt1"/>
              </a:solidFill>
              <a:latin typeface="Proxima Nova"/>
              <a:ea typeface="Proxima Nova"/>
              <a:cs typeface="Proxima Nova"/>
              <a:sym typeface="Proxima Nova"/>
            </a:endParaRPr>
          </a:p>
        </p:txBody>
      </p:sp>
      <p:pic>
        <p:nvPicPr>
          <p:cNvPr id="393" name="Google Shape;393;g2c7f526fd9d_0_4"/>
          <p:cNvPicPr preferRelativeResize="0"/>
          <p:nvPr/>
        </p:nvPicPr>
        <p:blipFill rotWithShape="1">
          <a:blip r:embed="rId8">
            <a:alphaModFix/>
          </a:blip>
          <a:srcRect b="49541" l="75839" r="8725" t="14199"/>
          <a:stretch/>
        </p:blipFill>
        <p:spPr>
          <a:xfrm>
            <a:off x="7712850" y="525525"/>
            <a:ext cx="869699" cy="1138801"/>
          </a:xfrm>
          <a:prstGeom prst="rect">
            <a:avLst/>
          </a:prstGeom>
          <a:noFill/>
          <a:ln cap="flat" cmpd="sng" w="28575">
            <a:solidFill>
              <a:srgbClr val="FF0000"/>
            </a:solidFill>
            <a:prstDash val="solid"/>
            <a:round/>
            <a:headEnd len="sm" w="sm" type="none"/>
            <a:tailEnd len="sm" w="sm" type="none"/>
          </a:ln>
        </p:spPr>
      </p:pic>
      <p:sp>
        <p:nvSpPr>
          <p:cNvPr id="394" name="Google Shape;394;g2c7f526fd9d_0_4"/>
          <p:cNvSpPr/>
          <p:nvPr/>
        </p:nvSpPr>
        <p:spPr>
          <a:xfrm>
            <a:off x="7273500" y="3302225"/>
            <a:ext cx="548100" cy="439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95" name="Google Shape;395;g2c7f526fd9d_0_4"/>
          <p:cNvCxnSpPr>
            <a:stCxn id="393" idx="2"/>
            <a:endCxn id="394" idx="6"/>
          </p:cNvCxnSpPr>
          <p:nvPr/>
        </p:nvCxnSpPr>
        <p:spPr>
          <a:xfrm rot="5400000">
            <a:off x="7055849" y="2430076"/>
            <a:ext cx="1857600" cy="326100"/>
          </a:xfrm>
          <a:prstGeom prst="bentConnector2">
            <a:avLst/>
          </a:prstGeom>
          <a:noFill/>
          <a:ln cap="flat" cmpd="sng" w="28575">
            <a:solidFill>
              <a:srgbClr val="FF0000"/>
            </a:solidFill>
            <a:prstDash val="solid"/>
            <a:round/>
            <a:headEnd len="sm" w="sm" type="none"/>
            <a:tailEnd len="sm" w="sm" type="non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9" name="Shape 399"/>
        <p:cNvGrpSpPr/>
        <p:nvPr/>
      </p:nvGrpSpPr>
      <p:grpSpPr>
        <a:xfrm>
          <a:off x="0" y="0"/>
          <a:ext cx="0" cy="0"/>
          <a:chOff x="0" y="0"/>
          <a:chExt cx="0" cy="0"/>
        </a:xfrm>
      </p:grpSpPr>
      <p:sp>
        <p:nvSpPr>
          <p:cNvPr id="400" name="Google Shape;400;g2c7f526fd9d_0_37"/>
          <p:cNvSpPr txBox="1"/>
          <p:nvPr/>
        </p:nvSpPr>
        <p:spPr>
          <a:xfrm>
            <a:off x="1246900" y="778225"/>
            <a:ext cx="5974500" cy="113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Final Deliverable — Customized Instrument Design</a:t>
            </a:r>
            <a:r>
              <a:rPr b="0" i="0" lang="en" sz="3200" u="none" cap="none" strike="noStrike">
                <a:solidFill>
                  <a:srgbClr val="FF00FF"/>
                </a:solidFill>
                <a:latin typeface="Proxima Nova Semibold"/>
                <a:ea typeface="Proxima Nova Semibold"/>
                <a:cs typeface="Proxima Nova Semibold"/>
                <a:sym typeface="Proxima Nova Semibold"/>
              </a:rPr>
              <a:t> </a:t>
            </a:r>
            <a:r>
              <a:rPr b="0" i="0" lang="en" sz="3200" u="none" cap="none" strike="noStrike">
                <a:solidFill>
                  <a:srgbClr val="016FBA"/>
                </a:solidFill>
                <a:latin typeface="Proxima Nova Semibold"/>
                <a:ea typeface="Proxima Nova Semibold"/>
                <a:cs typeface="Proxima Nova Semibold"/>
                <a:sym typeface="Proxima Nova Semibold"/>
              </a:rPr>
              <a:t>on T-Shirts</a:t>
            </a:r>
            <a:endParaRPr b="0" i="0" sz="3200" u="none" cap="none" strike="noStrike">
              <a:solidFill>
                <a:srgbClr val="016FBA"/>
              </a:solidFill>
              <a:latin typeface="Proxima Nova Semibold"/>
              <a:ea typeface="Proxima Nova Semibold"/>
              <a:cs typeface="Proxima Nova Semibold"/>
              <a:sym typeface="Proxima Nova Semibold"/>
            </a:endParaRPr>
          </a:p>
        </p:txBody>
      </p:sp>
      <p:pic>
        <p:nvPicPr>
          <p:cNvPr id="401" name="Google Shape;401;g2c7f526fd9d_0_37"/>
          <p:cNvPicPr preferRelativeResize="0"/>
          <p:nvPr/>
        </p:nvPicPr>
        <p:blipFill rotWithShape="1">
          <a:blip r:embed="rId4">
            <a:alphaModFix/>
          </a:blip>
          <a:srcRect b="0" l="0" r="0" t="0"/>
          <a:stretch/>
        </p:blipFill>
        <p:spPr>
          <a:xfrm>
            <a:off x="612913" y="2107298"/>
            <a:ext cx="1924056" cy="2700800"/>
          </a:xfrm>
          <a:prstGeom prst="rect">
            <a:avLst/>
          </a:prstGeom>
          <a:noFill/>
          <a:ln>
            <a:noFill/>
          </a:ln>
        </p:spPr>
      </p:pic>
      <p:pic>
        <p:nvPicPr>
          <p:cNvPr id="402" name="Google Shape;402;g2c7f526fd9d_0_37"/>
          <p:cNvPicPr preferRelativeResize="0"/>
          <p:nvPr/>
        </p:nvPicPr>
        <p:blipFill rotWithShape="1">
          <a:blip r:embed="rId5">
            <a:alphaModFix/>
          </a:blip>
          <a:srcRect b="0" l="0" r="0" t="0"/>
          <a:stretch/>
        </p:blipFill>
        <p:spPr>
          <a:xfrm>
            <a:off x="2610850" y="2107298"/>
            <a:ext cx="1924056" cy="2700800"/>
          </a:xfrm>
          <a:prstGeom prst="rect">
            <a:avLst/>
          </a:prstGeom>
          <a:noFill/>
          <a:ln>
            <a:noFill/>
          </a:ln>
        </p:spPr>
      </p:pic>
      <p:pic>
        <p:nvPicPr>
          <p:cNvPr id="403" name="Google Shape;403;g2c7f526fd9d_0_37"/>
          <p:cNvPicPr preferRelativeResize="0"/>
          <p:nvPr/>
        </p:nvPicPr>
        <p:blipFill rotWithShape="1">
          <a:blip r:embed="rId6">
            <a:alphaModFix/>
          </a:blip>
          <a:srcRect b="0" l="0" r="0" t="0"/>
          <a:stretch/>
        </p:blipFill>
        <p:spPr>
          <a:xfrm>
            <a:off x="4608800" y="2107300"/>
            <a:ext cx="1924049" cy="2700800"/>
          </a:xfrm>
          <a:prstGeom prst="rect">
            <a:avLst/>
          </a:prstGeom>
          <a:noFill/>
          <a:ln>
            <a:noFill/>
          </a:ln>
        </p:spPr>
      </p:pic>
      <p:pic>
        <p:nvPicPr>
          <p:cNvPr id="404" name="Google Shape;404;g2c7f526fd9d_0_37"/>
          <p:cNvPicPr preferRelativeResize="0"/>
          <p:nvPr/>
        </p:nvPicPr>
        <p:blipFill rotWithShape="1">
          <a:blip r:embed="rId7">
            <a:alphaModFix/>
          </a:blip>
          <a:srcRect b="0" l="0" r="0" t="0"/>
          <a:stretch/>
        </p:blipFill>
        <p:spPr>
          <a:xfrm>
            <a:off x="6606750" y="2107300"/>
            <a:ext cx="1924074" cy="2700800"/>
          </a:xfrm>
          <a:prstGeom prst="rect">
            <a:avLst/>
          </a:prstGeom>
          <a:noFill/>
          <a:ln>
            <a:noFill/>
          </a:ln>
        </p:spPr>
      </p:pic>
      <p:sp>
        <p:nvSpPr>
          <p:cNvPr id="405" name="Google Shape;405;g2c7f526fd9d_0_37"/>
          <p:cNvSpPr txBox="1"/>
          <p:nvPr/>
        </p:nvSpPr>
        <p:spPr>
          <a:xfrm>
            <a:off x="7687200" y="134600"/>
            <a:ext cx="921000" cy="3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Proxima Nova"/>
                <a:ea typeface="Proxima Nova"/>
                <a:cs typeface="Proxima Nova"/>
                <a:sym typeface="Proxima Nova"/>
              </a:rPr>
              <a:t>Inlay</a:t>
            </a:r>
            <a:endParaRPr b="0" i="0" sz="1200" u="none" cap="none" strike="noStrike">
              <a:solidFill>
                <a:schemeClr val="lt1"/>
              </a:solidFill>
              <a:latin typeface="Proxima Nova"/>
              <a:ea typeface="Proxima Nova"/>
              <a:cs typeface="Proxima Nova"/>
              <a:sym typeface="Proxima Nova"/>
            </a:endParaRPr>
          </a:p>
        </p:txBody>
      </p:sp>
      <p:pic>
        <p:nvPicPr>
          <p:cNvPr id="406" name="Google Shape;406;g2c7f526fd9d_0_37"/>
          <p:cNvPicPr preferRelativeResize="0"/>
          <p:nvPr/>
        </p:nvPicPr>
        <p:blipFill rotWithShape="1">
          <a:blip r:embed="rId8">
            <a:alphaModFix/>
          </a:blip>
          <a:srcRect b="41704" l="25310" r="59224" t="13957"/>
          <a:stretch/>
        </p:blipFill>
        <p:spPr>
          <a:xfrm>
            <a:off x="7712849" y="525524"/>
            <a:ext cx="869701" cy="1391501"/>
          </a:xfrm>
          <a:prstGeom prst="rect">
            <a:avLst/>
          </a:prstGeom>
          <a:noFill/>
          <a:ln cap="flat" cmpd="sng" w="28575">
            <a:solidFill>
              <a:srgbClr val="FF0000"/>
            </a:solidFill>
            <a:prstDash val="solid"/>
            <a:round/>
            <a:headEnd len="sm" w="sm" type="none"/>
            <a:tailEnd len="sm" w="sm" type="none"/>
          </a:ln>
        </p:spPr>
      </p:pic>
      <p:sp>
        <p:nvSpPr>
          <p:cNvPr id="407" name="Google Shape;407;g2c7f526fd9d_0_37"/>
          <p:cNvSpPr/>
          <p:nvPr/>
        </p:nvSpPr>
        <p:spPr>
          <a:xfrm>
            <a:off x="7273500" y="3302225"/>
            <a:ext cx="548100" cy="439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08" name="Google Shape;408;g2c7f526fd9d_0_37"/>
          <p:cNvCxnSpPr>
            <a:stCxn id="406" idx="2"/>
            <a:endCxn id="407" idx="6"/>
          </p:cNvCxnSpPr>
          <p:nvPr/>
        </p:nvCxnSpPr>
        <p:spPr>
          <a:xfrm rot="5400000">
            <a:off x="7182299" y="2556325"/>
            <a:ext cx="1604700" cy="326100"/>
          </a:xfrm>
          <a:prstGeom prst="bentConnector2">
            <a:avLst/>
          </a:prstGeom>
          <a:noFill/>
          <a:ln cap="flat" cmpd="sng" w="28575">
            <a:solidFill>
              <a:srgbClr val="FF0000"/>
            </a:solidFill>
            <a:prstDash val="solid"/>
            <a:round/>
            <a:headEnd len="sm" w="sm" type="none"/>
            <a:tailEnd len="sm" w="sm" type="non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2" name="Shape 412"/>
        <p:cNvGrpSpPr/>
        <p:nvPr/>
      </p:nvGrpSpPr>
      <p:grpSpPr>
        <a:xfrm>
          <a:off x="0" y="0"/>
          <a:ext cx="0" cy="0"/>
          <a:chOff x="0" y="0"/>
          <a:chExt cx="0" cy="0"/>
        </a:xfrm>
      </p:grpSpPr>
      <p:sp>
        <p:nvSpPr>
          <p:cNvPr id="413" name="Google Shape;413;g2cda883ca50_0_35"/>
          <p:cNvSpPr txBox="1"/>
          <p:nvPr/>
        </p:nvSpPr>
        <p:spPr>
          <a:xfrm>
            <a:off x="1246900" y="778225"/>
            <a:ext cx="5974500" cy="113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Final Deliverable — Customized Instrument Design on T-Shirts</a:t>
            </a:r>
            <a:endParaRPr b="0" i="0" sz="3200" u="none" cap="none" strike="noStrike">
              <a:solidFill>
                <a:srgbClr val="016FBA"/>
              </a:solidFill>
              <a:latin typeface="Proxima Nova Semibold"/>
              <a:ea typeface="Proxima Nova Semibold"/>
              <a:cs typeface="Proxima Nova Semibold"/>
              <a:sym typeface="Proxima Nova Semibold"/>
            </a:endParaRPr>
          </a:p>
        </p:txBody>
      </p:sp>
      <p:pic>
        <p:nvPicPr>
          <p:cNvPr id="414" name="Google Shape;414;g2cda883ca50_0_35"/>
          <p:cNvPicPr preferRelativeResize="0"/>
          <p:nvPr/>
        </p:nvPicPr>
        <p:blipFill rotWithShape="1">
          <a:blip r:embed="rId4">
            <a:alphaModFix/>
          </a:blip>
          <a:srcRect b="0" l="0" r="0" t="0"/>
          <a:stretch/>
        </p:blipFill>
        <p:spPr>
          <a:xfrm>
            <a:off x="612913" y="2107298"/>
            <a:ext cx="1924056" cy="2700800"/>
          </a:xfrm>
          <a:prstGeom prst="rect">
            <a:avLst/>
          </a:prstGeom>
          <a:noFill/>
          <a:ln>
            <a:noFill/>
          </a:ln>
        </p:spPr>
      </p:pic>
      <p:pic>
        <p:nvPicPr>
          <p:cNvPr id="415" name="Google Shape;415;g2cda883ca50_0_35"/>
          <p:cNvPicPr preferRelativeResize="0"/>
          <p:nvPr/>
        </p:nvPicPr>
        <p:blipFill rotWithShape="1">
          <a:blip r:embed="rId5">
            <a:alphaModFix/>
          </a:blip>
          <a:srcRect b="0" l="29" r="39" t="0"/>
          <a:stretch/>
        </p:blipFill>
        <p:spPr>
          <a:xfrm>
            <a:off x="2610850" y="2107298"/>
            <a:ext cx="1924057" cy="2700800"/>
          </a:xfrm>
          <a:prstGeom prst="rect">
            <a:avLst/>
          </a:prstGeom>
          <a:noFill/>
          <a:ln>
            <a:noFill/>
          </a:ln>
        </p:spPr>
      </p:pic>
      <p:pic>
        <p:nvPicPr>
          <p:cNvPr id="416" name="Google Shape;416;g2cda883ca50_0_35"/>
          <p:cNvPicPr preferRelativeResize="0"/>
          <p:nvPr/>
        </p:nvPicPr>
        <p:blipFill rotWithShape="1">
          <a:blip r:embed="rId6">
            <a:alphaModFix/>
          </a:blip>
          <a:srcRect b="0" l="0" r="0" t="0"/>
          <a:stretch/>
        </p:blipFill>
        <p:spPr>
          <a:xfrm>
            <a:off x="4608788" y="2107298"/>
            <a:ext cx="1924056" cy="2700800"/>
          </a:xfrm>
          <a:prstGeom prst="rect">
            <a:avLst/>
          </a:prstGeom>
          <a:noFill/>
          <a:ln>
            <a:noFill/>
          </a:ln>
        </p:spPr>
      </p:pic>
      <p:pic>
        <p:nvPicPr>
          <p:cNvPr id="417" name="Google Shape;417;g2cda883ca50_0_35"/>
          <p:cNvPicPr preferRelativeResize="0"/>
          <p:nvPr/>
        </p:nvPicPr>
        <p:blipFill rotWithShape="1">
          <a:blip r:embed="rId7">
            <a:alphaModFix/>
          </a:blip>
          <a:srcRect b="0" l="29" r="39" t="0"/>
          <a:stretch/>
        </p:blipFill>
        <p:spPr>
          <a:xfrm>
            <a:off x="6606722" y="2107298"/>
            <a:ext cx="1924068" cy="2700800"/>
          </a:xfrm>
          <a:prstGeom prst="rect">
            <a:avLst/>
          </a:prstGeom>
          <a:noFill/>
          <a:ln>
            <a:noFill/>
          </a:ln>
        </p:spPr>
      </p:pic>
      <p:pic>
        <p:nvPicPr>
          <p:cNvPr id="418" name="Google Shape;418;g2cda883ca50_0_35"/>
          <p:cNvPicPr preferRelativeResize="0"/>
          <p:nvPr/>
        </p:nvPicPr>
        <p:blipFill rotWithShape="1">
          <a:blip r:embed="rId8">
            <a:alphaModFix/>
          </a:blip>
          <a:srcRect b="49633" l="58967" r="25547" t="13898"/>
          <a:stretch/>
        </p:blipFill>
        <p:spPr>
          <a:xfrm>
            <a:off x="7712850" y="525525"/>
            <a:ext cx="869702" cy="1138800"/>
          </a:xfrm>
          <a:prstGeom prst="rect">
            <a:avLst/>
          </a:prstGeom>
          <a:noFill/>
          <a:ln cap="flat" cmpd="sng" w="28575">
            <a:solidFill>
              <a:srgbClr val="FF0000"/>
            </a:solidFill>
            <a:prstDash val="solid"/>
            <a:round/>
            <a:headEnd len="sm" w="sm" type="none"/>
            <a:tailEnd len="sm" w="sm" type="none"/>
          </a:ln>
        </p:spPr>
      </p:pic>
      <p:sp>
        <p:nvSpPr>
          <p:cNvPr id="419" name="Google Shape;419;g2cda883ca50_0_35"/>
          <p:cNvSpPr/>
          <p:nvPr/>
        </p:nvSpPr>
        <p:spPr>
          <a:xfrm>
            <a:off x="7273500" y="3302225"/>
            <a:ext cx="548100" cy="439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g2cda883ca50_0_35"/>
          <p:cNvSpPr txBox="1"/>
          <p:nvPr/>
        </p:nvSpPr>
        <p:spPr>
          <a:xfrm>
            <a:off x="7687200" y="134600"/>
            <a:ext cx="921000" cy="3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lt1"/>
                </a:solidFill>
                <a:latin typeface="Proxima Nova"/>
                <a:ea typeface="Proxima Nova"/>
                <a:cs typeface="Proxima Nova"/>
                <a:sym typeface="Proxima Nova"/>
              </a:rPr>
              <a:t>Inlay</a:t>
            </a:r>
            <a:endParaRPr b="0" i="0" sz="1200" u="none" cap="none" strike="noStrike">
              <a:solidFill>
                <a:schemeClr val="lt1"/>
              </a:solidFill>
              <a:latin typeface="Proxima Nova"/>
              <a:ea typeface="Proxima Nova"/>
              <a:cs typeface="Proxima Nova"/>
              <a:sym typeface="Proxima Nova"/>
            </a:endParaRPr>
          </a:p>
        </p:txBody>
      </p:sp>
      <p:cxnSp>
        <p:nvCxnSpPr>
          <p:cNvPr id="421" name="Google Shape;421;g2cda883ca50_0_35"/>
          <p:cNvCxnSpPr>
            <a:stCxn id="418" idx="2"/>
            <a:endCxn id="419" idx="6"/>
          </p:cNvCxnSpPr>
          <p:nvPr/>
        </p:nvCxnSpPr>
        <p:spPr>
          <a:xfrm rot="5400000">
            <a:off x="7055851" y="2430075"/>
            <a:ext cx="1857600" cy="326100"/>
          </a:xfrm>
          <a:prstGeom prst="bentConnector2">
            <a:avLst/>
          </a:prstGeom>
          <a:noFill/>
          <a:ln cap="flat" cmpd="sng" w="28575">
            <a:solidFill>
              <a:srgbClr val="FF0000"/>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 name="Shape 80"/>
        <p:cNvGrpSpPr/>
        <p:nvPr/>
      </p:nvGrpSpPr>
      <p:grpSpPr>
        <a:xfrm>
          <a:off x="0" y="0"/>
          <a:ext cx="0" cy="0"/>
          <a:chOff x="0" y="0"/>
          <a:chExt cx="0" cy="0"/>
        </a:xfrm>
      </p:grpSpPr>
      <p:pic>
        <p:nvPicPr>
          <p:cNvPr id="81" name="Google Shape;81;p5"/>
          <p:cNvPicPr preferRelativeResize="0"/>
          <p:nvPr/>
        </p:nvPicPr>
        <p:blipFill rotWithShape="1">
          <a:blip r:embed="rId4">
            <a:alphaModFix/>
          </a:blip>
          <a:srcRect b="21398" l="0" r="0" t="5915"/>
          <a:stretch/>
        </p:blipFill>
        <p:spPr>
          <a:xfrm>
            <a:off x="1246900" y="2857525"/>
            <a:ext cx="1660400" cy="1795351"/>
          </a:xfrm>
          <a:prstGeom prst="rect">
            <a:avLst/>
          </a:prstGeom>
          <a:noFill/>
          <a:ln>
            <a:noFill/>
          </a:ln>
        </p:spPr>
      </p:pic>
      <p:sp>
        <p:nvSpPr>
          <p:cNvPr id="82" name="Google Shape;82;p5"/>
          <p:cNvSpPr txBox="1"/>
          <p:nvPr/>
        </p:nvSpPr>
        <p:spPr>
          <a:xfrm>
            <a:off x="1246897" y="778225"/>
            <a:ext cx="5808600" cy="58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Personal Journey</a:t>
            </a:r>
            <a:endParaRPr b="0" i="0" sz="1400" u="none" cap="none" strike="noStrike">
              <a:solidFill>
                <a:srgbClr val="016FBA"/>
              </a:solidFill>
              <a:latin typeface="Proxima Nova Semibold"/>
              <a:ea typeface="Proxima Nova Semibold"/>
              <a:cs typeface="Proxima Nova Semibold"/>
              <a:sym typeface="Proxima Nova Semibold"/>
            </a:endParaRPr>
          </a:p>
        </p:txBody>
      </p:sp>
      <p:sp>
        <p:nvSpPr>
          <p:cNvPr id="83" name="Google Shape;83;p5"/>
          <p:cNvSpPr txBox="1"/>
          <p:nvPr/>
        </p:nvSpPr>
        <p:spPr>
          <a:xfrm>
            <a:off x="4596500" y="710725"/>
            <a:ext cx="2632500" cy="720000"/>
          </a:xfrm>
          <a:prstGeom prst="rect">
            <a:avLst/>
          </a:prstGeom>
          <a:noFill/>
          <a:ln>
            <a:noFill/>
          </a:ln>
        </p:spPr>
        <p:txBody>
          <a:bodyPr anchorCtr="0" anchor="t" bIns="45700" lIns="91425" spcFirstLastPara="1" rIns="91425" wrap="square" tIns="45700">
            <a:noAutofit/>
          </a:bodyPr>
          <a:lstStyle/>
          <a:p>
            <a:pPr indent="0" lvl="0" marL="0" marR="0" rtl="0" algn="l">
              <a:lnSpc>
                <a:spcPct val="108000"/>
              </a:lnSpc>
              <a:spcBef>
                <a:spcPts val="600"/>
              </a:spcBef>
              <a:spcAft>
                <a:spcPts val="0"/>
              </a:spcAft>
              <a:buClr>
                <a:srgbClr val="000000"/>
              </a:buClr>
              <a:buSzPts val="1600"/>
              <a:buFont typeface="Arial"/>
              <a:buNone/>
            </a:pPr>
            <a:r>
              <a:rPr b="0" i="0" lang="en" sz="1600" u="none" cap="none" strike="noStrike">
                <a:solidFill>
                  <a:schemeClr val="dk1"/>
                </a:solidFill>
                <a:latin typeface="Proxima Nova Semibold"/>
                <a:ea typeface="Proxima Nova Semibold"/>
                <a:cs typeface="Proxima Nova Semibold"/>
                <a:sym typeface="Proxima Nova Semibold"/>
              </a:rPr>
              <a:t>Rock n’ Roll caught my attention early </a:t>
            </a:r>
            <a:endParaRPr b="0" i="0" sz="1600" u="none" cap="none" strike="noStrike">
              <a:solidFill>
                <a:srgbClr val="000000"/>
              </a:solidFill>
              <a:latin typeface="Proxima Nova Semibold"/>
              <a:ea typeface="Proxima Nova Semibold"/>
              <a:cs typeface="Proxima Nova Semibold"/>
              <a:sym typeface="Proxima Nova Semibold"/>
            </a:endParaRPr>
          </a:p>
        </p:txBody>
      </p:sp>
      <p:pic>
        <p:nvPicPr>
          <p:cNvPr id="84" name="Google Shape;84;p5"/>
          <p:cNvPicPr preferRelativeResize="0"/>
          <p:nvPr/>
        </p:nvPicPr>
        <p:blipFill rotWithShape="1">
          <a:blip r:embed="rId5">
            <a:alphaModFix/>
          </a:blip>
          <a:srcRect b="0" l="0" r="0" t="0"/>
          <a:stretch/>
        </p:blipFill>
        <p:spPr>
          <a:xfrm>
            <a:off x="3033912" y="1487725"/>
            <a:ext cx="3076175" cy="3165149"/>
          </a:xfrm>
          <a:prstGeom prst="rect">
            <a:avLst/>
          </a:prstGeom>
          <a:noFill/>
          <a:ln cap="flat" cmpd="sng" w="9525">
            <a:solidFill>
              <a:schemeClr val="dk1"/>
            </a:solidFill>
            <a:prstDash val="solid"/>
            <a:round/>
            <a:headEnd len="sm" w="sm" type="none"/>
            <a:tailEnd len="sm" w="sm" type="none"/>
          </a:ln>
        </p:spPr>
      </p:pic>
      <p:pic>
        <p:nvPicPr>
          <p:cNvPr id="85" name="Google Shape;85;p5"/>
          <p:cNvPicPr preferRelativeResize="0"/>
          <p:nvPr/>
        </p:nvPicPr>
        <p:blipFill rotWithShape="1">
          <a:blip r:embed="rId6">
            <a:alphaModFix/>
          </a:blip>
          <a:srcRect b="0" l="0" r="0" t="0"/>
          <a:stretch/>
        </p:blipFill>
        <p:spPr>
          <a:xfrm>
            <a:off x="1246900" y="1487725"/>
            <a:ext cx="1660400" cy="12453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5" name="Shape 425"/>
        <p:cNvGrpSpPr/>
        <p:nvPr/>
      </p:nvGrpSpPr>
      <p:grpSpPr>
        <a:xfrm>
          <a:off x="0" y="0"/>
          <a:ext cx="0" cy="0"/>
          <a:chOff x="0" y="0"/>
          <a:chExt cx="0" cy="0"/>
        </a:xfrm>
      </p:grpSpPr>
      <p:sp>
        <p:nvSpPr>
          <p:cNvPr id="426" name="Google Shape;426;g2c7c88e0d96_0_0"/>
          <p:cNvSpPr txBox="1"/>
          <p:nvPr/>
        </p:nvSpPr>
        <p:spPr>
          <a:xfrm>
            <a:off x="1246900" y="778225"/>
            <a:ext cx="5974500" cy="113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Final Deliverable — Customized Instrument Design on T-Shirts</a:t>
            </a:r>
            <a:endParaRPr b="0" i="0" sz="3200" u="none" cap="none" strike="noStrike">
              <a:solidFill>
                <a:srgbClr val="016FBA"/>
              </a:solidFill>
              <a:latin typeface="Proxima Nova Semibold"/>
              <a:ea typeface="Proxima Nova Semibold"/>
              <a:cs typeface="Proxima Nova Semibold"/>
              <a:sym typeface="Proxima Nova Semibold"/>
            </a:endParaRPr>
          </a:p>
        </p:txBody>
      </p:sp>
      <p:pic>
        <p:nvPicPr>
          <p:cNvPr id="427" name="Google Shape;427;g2c7c88e0d96_0_0"/>
          <p:cNvPicPr preferRelativeResize="0"/>
          <p:nvPr/>
        </p:nvPicPr>
        <p:blipFill rotWithShape="1">
          <a:blip r:embed="rId4">
            <a:alphaModFix/>
          </a:blip>
          <a:srcRect b="0" l="0" r="0" t="0"/>
          <a:stretch/>
        </p:blipFill>
        <p:spPr>
          <a:xfrm>
            <a:off x="5054300" y="1851000"/>
            <a:ext cx="2246838" cy="3153900"/>
          </a:xfrm>
          <a:prstGeom prst="rect">
            <a:avLst/>
          </a:prstGeom>
          <a:noFill/>
          <a:ln>
            <a:noFill/>
          </a:ln>
        </p:spPr>
      </p:pic>
      <p:sp>
        <p:nvSpPr>
          <p:cNvPr id="428" name="Google Shape;428;g2c7c88e0d96_0_0"/>
          <p:cNvSpPr txBox="1"/>
          <p:nvPr/>
        </p:nvSpPr>
        <p:spPr>
          <a:xfrm>
            <a:off x="1246900" y="2219225"/>
            <a:ext cx="2969100" cy="270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1"/>
                </a:solidFill>
                <a:latin typeface="Proxima Nova"/>
                <a:ea typeface="Proxima Nova"/>
                <a:cs typeface="Proxima Nova"/>
                <a:sym typeface="Proxima Nova"/>
              </a:rPr>
              <a:t>Certificate of Authenticity on the back is only for people who order a customized instrument through Balaguer’s website, which comes as an accessory along with the actual instrument itself. </a:t>
            </a:r>
            <a:endParaRPr b="0" i="0" sz="1600" u="none" cap="none" strike="noStrike">
              <a:solidFill>
                <a:schemeClr val="dk2"/>
              </a:solidFill>
              <a:latin typeface="Proxima Nova"/>
              <a:ea typeface="Proxima Nova"/>
              <a:cs typeface="Proxima Nova"/>
              <a:sym typeface="Proxima Nova"/>
            </a:endParaRPr>
          </a:p>
        </p:txBody>
      </p:sp>
      <p:sp>
        <p:nvSpPr>
          <p:cNvPr id="429" name="Google Shape;429;g2c7c88e0d96_0_0"/>
          <p:cNvSpPr/>
          <p:nvPr/>
        </p:nvSpPr>
        <p:spPr>
          <a:xfrm>
            <a:off x="5333225" y="2329100"/>
            <a:ext cx="1689000" cy="1433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30" name="Google Shape;430;g2c7c88e0d96_0_0"/>
          <p:cNvCxnSpPr>
            <a:endCxn id="429" idx="2"/>
          </p:cNvCxnSpPr>
          <p:nvPr/>
        </p:nvCxnSpPr>
        <p:spPr>
          <a:xfrm flipH="1" rot="10800000">
            <a:off x="4216025" y="3045950"/>
            <a:ext cx="1117200" cy="491700"/>
          </a:xfrm>
          <a:prstGeom prst="bentConnector3">
            <a:avLst>
              <a:gd fmla="val 50000" name="adj1"/>
            </a:avLst>
          </a:prstGeom>
          <a:noFill/>
          <a:ln cap="flat" cmpd="sng" w="28575">
            <a:solidFill>
              <a:srgbClr val="FF0000"/>
            </a:solidFill>
            <a:prstDash val="solid"/>
            <a:round/>
            <a:headEnd len="sm" w="sm" type="none"/>
            <a:tailEnd len="sm" w="sm" type="none"/>
          </a:ln>
        </p:spPr>
      </p:cxn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4" name="Shape 434"/>
        <p:cNvGrpSpPr/>
        <p:nvPr/>
      </p:nvGrpSpPr>
      <p:grpSpPr>
        <a:xfrm>
          <a:off x="0" y="0"/>
          <a:ext cx="0" cy="0"/>
          <a:chOff x="0" y="0"/>
          <a:chExt cx="0" cy="0"/>
        </a:xfrm>
      </p:grpSpPr>
      <p:sp>
        <p:nvSpPr>
          <p:cNvPr id="435" name="Google Shape;435;g26cec2c3f43_0_10"/>
          <p:cNvSpPr txBox="1"/>
          <p:nvPr/>
        </p:nvSpPr>
        <p:spPr>
          <a:xfrm>
            <a:off x="1246900" y="778225"/>
            <a:ext cx="5974500" cy="641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Certificate of Authenticity</a:t>
            </a:r>
            <a:endParaRPr b="0" i="0" sz="3200" u="none" cap="none" strike="noStrike">
              <a:solidFill>
                <a:srgbClr val="016FBA"/>
              </a:solidFill>
              <a:latin typeface="Proxima Nova Semibold"/>
              <a:ea typeface="Proxima Nova Semibold"/>
              <a:cs typeface="Proxima Nova Semibold"/>
              <a:sym typeface="Proxima Nova Semibold"/>
            </a:endParaRPr>
          </a:p>
        </p:txBody>
      </p:sp>
      <p:pic>
        <p:nvPicPr>
          <p:cNvPr id="436" name="Google Shape;436;g26cec2c3f43_0_10"/>
          <p:cNvPicPr preferRelativeResize="0"/>
          <p:nvPr/>
        </p:nvPicPr>
        <p:blipFill rotWithShape="1">
          <a:blip r:embed="rId4">
            <a:alphaModFix/>
          </a:blip>
          <a:srcRect b="47198" l="23928" r="24376" t="26066"/>
          <a:stretch/>
        </p:blipFill>
        <p:spPr>
          <a:xfrm>
            <a:off x="1246900" y="1419625"/>
            <a:ext cx="4666649" cy="338087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0" name="Shape 440"/>
        <p:cNvGrpSpPr/>
        <p:nvPr/>
      </p:nvGrpSpPr>
      <p:grpSpPr>
        <a:xfrm>
          <a:off x="0" y="0"/>
          <a:ext cx="0" cy="0"/>
          <a:chOff x="0" y="0"/>
          <a:chExt cx="0" cy="0"/>
        </a:xfrm>
      </p:grpSpPr>
      <p:sp>
        <p:nvSpPr>
          <p:cNvPr id="441" name="Google Shape;441;g2c953ebfe56_1_0"/>
          <p:cNvSpPr txBox="1"/>
          <p:nvPr/>
        </p:nvSpPr>
        <p:spPr>
          <a:xfrm>
            <a:off x="1691850" y="1943700"/>
            <a:ext cx="5760300" cy="1256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lang="en" sz="5400">
                <a:solidFill>
                  <a:srgbClr val="016FBA"/>
                </a:solidFill>
                <a:latin typeface="Proxima Nova Semibold"/>
                <a:ea typeface="Proxima Nova Semibold"/>
                <a:cs typeface="Proxima Nova Semibold"/>
                <a:sym typeface="Proxima Nova Semibold"/>
              </a:rPr>
              <a:t>Closing Thoughts</a:t>
            </a:r>
            <a:endParaRPr b="0" i="0" sz="14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5" name="Shape 445"/>
        <p:cNvGrpSpPr/>
        <p:nvPr/>
      </p:nvGrpSpPr>
      <p:grpSpPr>
        <a:xfrm>
          <a:off x="0" y="0"/>
          <a:ext cx="0" cy="0"/>
          <a:chOff x="0" y="0"/>
          <a:chExt cx="0" cy="0"/>
        </a:xfrm>
      </p:grpSpPr>
      <p:pic>
        <p:nvPicPr>
          <p:cNvPr id="446" name="Google Shape;446;g2c78711a4cb_0_15"/>
          <p:cNvPicPr preferRelativeResize="0"/>
          <p:nvPr/>
        </p:nvPicPr>
        <p:blipFill rotWithShape="1">
          <a:blip r:embed="rId4">
            <a:alphaModFix/>
          </a:blip>
          <a:srcRect b="0" l="0" r="0" t="0"/>
          <a:stretch/>
        </p:blipFill>
        <p:spPr>
          <a:xfrm>
            <a:off x="166725" y="1127159"/>
            <a:ext cx="1311304" cy="1117458"/>
          </a:xfrm>
          <a:prstGeom prst="rect">
            <a:avLst/>
          </a:prstGeom>
          <a:noFill/>
          <a:ln>
            <a:noFill/>
          </a:ln>
          <a:effectLst>
            <a:outerShdw blurRad="57150" rotWithShape="0" algn="bl" dir="5400000" dist="19050">
              <a:srgbClr val="000000">
                <a:alpha val="49411"/>
              </a:srgbClr>
            </a:outerShdw>
          </a:effectLst>
        </p:spPr>
      </p:pic>
      <p:sp>
        <p:nvSpPr>
          <p:cNvPr id="447" name="Google Shape;447;g2c78711a4cb_0_15"/>
          <p:cNvSpPr txBox="1"/>
          <p:nvPr/>
        </p:nvSpPr>
        <p:spPr>
          <a:xfrm>
            <a:off x="2230650" y="1943695"/>
            <a:ext cx="4682700" cy="1256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 sz="5400" u="none" cap="none" strike="noStrike">
                <a:solidFill>
                  <a:srgbClr val="016FBA"/>
                </a:solidFill>
                <a:latin typeface="Proxima Nova Semibold"/>
                <a:ea typeface="Proxima Nova Semibold"/>
                <a:cs typeface="Proxima Nova Semibold"/>
                <a:sym typeface="Proxima Nova Semibold"/>
              </a:rPr>
              <a:t>Thank you!</a:t>
            </a:r>
            <a:endParaRPr b="0" i="0" sz="1400" u="none" cap="none" strike="noStrike">
              <a:solidFill>
                <a:srgbClr val="016FBA"/>
              </a:solidFill>
              <a:latin typeface="Proxima Nova Semibold"/>
              <a:ea typeface="Proxima Nova Semibold"/>
              <a:cs typeface="Proxima Nova Semibold"/>
              <a:sym typeface="Proxima Nova Semibold"/>
            </a:endParaRPr>
          </a:p>
        </p:txBody>
      </p:sp>
      <p:pic>
        <p:nvPicPr>
          <p:cNvPr id="448" name="Google Shape;448;g2c78711a4cb_0_15"/>
          <p:cNvPicPr preferRelativeResize="0"/>
          <p:nvPr/>
        </p:nvPicPr>
        <p:blipFill rotWithShape="1">
          <a:blip r:embed="rId5">
            <a:alphaModFix/>
          </a:blip>
          <a:srcRect b="0" l="0" r="0" t="0"/>
          <a:stretch/>
        </p:blipFill>
        <p:spPr>
          <a:xfrm rot="1257559">
            <a:off x="651964" y="292051"/>
            <a:ext cx="1244941" cy="1073128"/>
          </a:xfrm>
          <a:prstGeom prst="rect">
            <a:avLst/>
          </a:prstGeom>
          <a:noFill/>
          <a:ln>
            <a:noFill/>
          </a:ln>
          <a:effectLst>
            <a:outerShdw blurRad="57150" rotWithShape="0" algn="bl" dir="5400000" dist="19050">
              <a:srgbClr val="000000">
                <a:alpha val="49411"/>
              </a:srgbClr>
            </a:outerShdw>
          </a:effectLst>
        </p:spPr>
      </p:pic>
      <p:pic>
        <p:nvPicPr>
          <p:cNvPr id="449" name="Google Shape;449;g2c78711a4cb_0_15"/>
          <p:cNvPicPr preferRelativeResize="0"/>
          <p:nvPr/>
        </p:nvPicPr>
        <p:blipFill rotWithShape="1">
          <a:blip r:embed="rId6">
            <a:alphaModFix/>
          </a:blip>
          <a:srcRect b="0" l="0" r="0" t="0"/>
          <a:stretch/>
        </p:blipFill>
        <p:spPr>
          <a:xfrm>
            <a:off x="7083225" y="152187"/>
            <a:ext cx="1162534" cy="1352868"/>
          </a:xfrm>
          <a:prstGeom prst="rect">
            <a:avLst/>
          </a:prstGeom>
          <a:noFill/>
          <a:ln>
            <a:noFill/>
          </a:ln>
          <a:effectLst>
            <a:outerShdw blurRad="57150" rotWithShape="0" algn="bl" dir="5400000" dist="19050">
              <a:srgbClr val="000000">
                <a:alpha val="49411"/>
              </a:srgbClr>
            </a:outerShdw>
          </a:effectLst>
        </p:spPr>
      </p:pic>
      <p:pic>
        <p:nvPicPr>
          <p:cNvPr id="450" name="Google Shape;450;g2c78711a4cb_0_15"/>
          <p:cNvPicPr preferRelativeResize="0"/>
          <p:nvPr/>
        </p:nvPicPr>
        <p:blipFill rotWithShape="1">
          <a:blip r:embed="rId7">
            <a:alphaModFix/>
          </a:blip>
          <a:srcRect b="0" l="0" r="0" t="0"/>
          <a:stretch/>
        </p:blipFill>
        <p:spPr>
          <a:xfrm>
            <a:off x="6913354" y="3469344"/>
            <a:ext cx="1167099" cy="1380406"/>
          </a:xfrm>
          <a:prstGeom prst="rect">
            <a:avLst/>
          </a:prstGeom>
          <a:noFill/>
          <a:ln>
            <a:noFill/>
          </a:ln>
          <a:effectLst>
            <a:outerShdw blurRad="57150" rotWithShape="0" algn="bl" dir="5400000" dist="19050">
              <a:srgbClr val="000000">
                <a:alpha val="49411"/>
              </a:srgbClr>
            </a:outerShdw>
          </a:effectLst>
        </p:spPr>
      </p:pic>
      <p:pic>
        <p:nvPicPr>
          <p:cNvPr id="451" name="Google Shape;451;g2c78711a4cb_0_15"/>
          <p:cNvPicPr preferRelativeResize="0"/>
          <p:nvPr/>
        </p:nvPicPr>
        <p:blipFill rotWithShape="1">
          <a:blip r:embed="rId8">
            <a:alphaModFix/>
          </a:blip>
          <a:srcRect b="0" l="0" r="0" t="0"/>
          <a:stretch/>
        </p:blipFill>
        <p:spPr>
          <a:xfrm>
            <a:off x="7709873" y="3763918"/>
            <a:ext cx="1121728" cy="1194633"/>
          </a:xfrm>
          <a:prstGeom prst="rect">
            <a:avLst/>
          </a:prstGeom>
          <a:noFill/>
          <a:ln>
            <a:noFill/>
          </a:ln>
          <a:effectLst>
            <a:outerShdw blurRad="57150" rotWithShape="0" algn="bl" dir="5400000" dist="19050">
              <a:srgbClr val="000000">
                <a:alpha val="49411"/>
              </a:srgbClr>
            </a:outerShdw>
          </a:effectLst>
        </p:spPr>
      </p:pic>
      <p:pic>
        <p:nvPicPr>
          <p:cNvPr id="452" name="Google Shape;452;g2c78711a4cb_0_15"/>
          <p:cNvPicPr preferRelativeResize="0"/>
          <p:nvPr/>
        </p:nvPicPr>
        <p:blipFill rotWithShape="1">
          <a:blip r:embed="rId9">
            <a:alphaModFix/>
          </a:blip>
          <a:srcRect b="0" l="0" r="0" t="0"/>
          <a:stretch/>
        </p:blipFill>
        <p:spPr>
          <a:xfrm rot="-496076">
            <a:off x="7665969" y="972781"/>
            <a:ext cx="1209556" cy="1142820"/>
          </a:xfrm>
          <a:prstGeom prst="rect">
            <a:avLst/>
          </a:prstGeom>
          <a:noFill/>
          <a:ln>
            <a:noFill/>
          </a:ln>
          <a:effectLst>
            <a:outerShdw blurRad="57150" rotWithShape="0" algn="bl" dir="5400000" dist="19050">
              <a:srgbClr val="000000">
                <a:alpha val="49411"/>
              </a:srgbClr>
            </a:outerShdw>
          </a:effectLst>
        </p:spPr>
      </p:pic>
      <p:pic>
        <p:nvPicPr>
          <p:cNvPr id="453" name="Google Shape;453;g2c78711a4cb_0_15"/>
          <p:cNvPicPr preferRelativeResize="0"/>
          <p:nvPr/>
        </p:nvPicPr>
        <p:blipFill rotWithShape="1">
          <a:blip r:embed="rId9">
            <a:alphaModFix/>
          </a:blip>
          <a:srcRect b="0" l="0" r="0" t="0"/>
          <a:stretch/>
        </p:blipFill>
        <p:spPr>
          <a:xfrm>
            <a:off x="242919" y="3826456"/>
            <a:ext cx="1209556" cy="1142819"/>
          </a:xfrm>
          <a:prstGeom prst="rect">
            <a:avLst/>
          </a:prstGeom>
          <a:noFill/>
          <a:ln>
            <a:noFill/>
          </a:ln>
          <a:effectLst>
            <a:outerShdw blurRad="57150" rotWithShape="0" algn="bl" dir="5400000" dist="19050">
              <a:srgbClr val="000000">
                <a:alpha val="49411"/>
              </a:srgbClr>
            </a:outerShdw>
          </a:effectLst>
        </p:spPr>
      </p:pic>
      <p:pic>
        <p:nvPicPr>
          <p:cNvPr id="454" name="Google Shape;454;g2c78711a4cb_0_15"/>
          <p:cNvPicPr preferRelativeResize="0"/>
          <p:nvPr/>
        </p:nvPicPr>
        <p:blipFill rotWithShape="1">
          <a:blip r:embed="rId8">
            <a:alphaModFix/>
          </a:blip>
          <a:srcRect b="0" l="0" r="0" t="0"/>
          <a:stretch/>
        </p:blipFill>
        <p:spPr>
          <a:xfrm rot="-2006216">
            <a:off x="877361" y="3212868"/>
            <a:ext cx="1121729" cy="1194633"/>
          </a:xfrm>
          <a:prstGeom prst="rect">
            <a:avLst/>
          </a:prstGeom>
          <a:noFill/>
          <a:ln>
            <a:noFill/>
          </a:ln>
          <a:effectLst>
            <a:outerShdw blurRad="57150" rotWithShape="0" algn="bl" dir="5400000" dist="19050">
              <a:srgbClr val="000000">
                <a:alpha val="49411"/>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8" name="Shape 458"/>
        <p:cNvGrpSpPr/>
        <p:nvPr/>
      </p:nvGrpSpPr>
      <p:grpSpPr>
        <a:xfrm>
          <a:off x="0" y="0"/>
          <a:ext cx="0" cy="0"/>
          <a:chOff x="0" y="0"/>
          <a:chExt cx="0" cy="0"/>
        </a:xfrm>
      </p:grpSpPr>
      <p:sp>
        <p:nvSpPr>
          <p:cNvPr id="459" name="Google Shape;459;p42"/>
          <p:cNvSpPr txBox="1"/>
          <p:nvPr/>
        </p:nvSpPr>
        <p:spPr>
          <a:xfrm>
            <a:off x="1246900" y="778225"/>
            <a:ext cx="5808600" cy="59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Bibliography</a:t>
            </a:r>
            <a:endParaRPr b="0" i="0" sz="3200" u="none" cap="none" strike="noStrike">
              <a:solidFill>
                <a:srgbClr val="016FBA"/>
              </a:solidFill>
              <a:latin typeface="Proxima Nova Semibold"/>
              <a:ea typeface="Proxima Nova Semibold"/>
              <a:cs typeface="Proxima Nova Semibold"/>
              <a:sym typeface="Proxima Nova Semibold"/>
            </a:endParaRPr>
          </a:p>
        </p:txBody>
      </p:sp>
      <p:sp>
        <p:nvSpPr>
          <p:cNvPr id="460" name="Google Shape;460;p42"/>
          <p:cNvSpPr txBox="1"/>
          <p:nvPr/>
        </p:nvSpPr>
        <p:spPr>
          <a:xfrm>
            <a:off x="1246900" y="1544825"/>
            <a:ext cx="5316300" cy="3414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600"/>
              </a:spcBef>
              <a:spcAft>
                <a:spcPts val="0"/>
              </a:spcAft>
              <a:buNone/>
            </a:pPr>
            <a:r>
              <a:rPr lang="en" sz="1100">
                <a:solidFill>
                  <a:schemeClr val="dk1"/>
                </a:solidFill>
                <a:latin typeface="Proxima Nova"/>
                <a:ea typeface="Proxima Nova"/>
                <a:cs typeface="Proxima Nova"/>
                <a:sym typeface="Proxima Nova"/>
              </a:rPr>
              <a:t>Balaguer Guitars. (n.d.). Retrieved March 21, 2024, from </a:t>
            </a:r>
            <a:r>
              <a:rPr lang="en" sz="1100" u="sng">
                <a:solidFill>
                  <a:schemeClr val="accent5"/>
                </a:solidFill>
                <a:latin typeface="Proxima Nova"/>
                <a:ea typeface="Proxima Nova"/>
                <a:cs typeface="Proxima Nova"/>
                <a:sym typeface="Proxima Nova"/>
                <a:hlinkClick r:id="rId4">
                  <a:extLst>
                    <a:ext uri="{A12FA001-AC4F-418D-AE19-62706E023703}">
                      <ahyp:hlinkClr val="tx"/>
                    </a:ext>
                  </a:extLst>
                </a:hlinkClick>
              </a:rPr>
              <a:t>https://www.balaguerguitars.com/</a:t>
            </a:r>
            <a:r>
              <a:rPr lang="en" sz="1100">
                <a:solidFill>
                  <a:schemeClr val="dk1"/>
                </a:solidFill>
                <a:latin typeface="Proxima Nova"/>
                <a:ea typeface="Proxima Nova"/>
                <a:cs typeface="Proxima Nova"/>
                <a:sym typeface="Proxima Nova"/>
              </a:rPr>
              <a:t> </a:t>
            </a:r>
            <a:endParaRPr sz="1300">
              <a:solidFill>
                <a:schemeClr val="dk1"/>
              </a:solidFill>
            </a:endParaRPr>
          </a:p>
          <a:p>
            <a:pPr indent="0" lvl="0" marL="0" rtl="0" algn="l">
              <a:lnSpc>
                <a:spcPct val="90000"/>
              </a:lnSpc>
              <a:spcBef>
                <a:spcPts val="0"/>
              </a:spcBef>
              <a:spcAft>
                <a:spcPts val="0"/>
              </a:spcAft>
              <a:buNone/>
            </a:pPr>
            <a:br>
              <a:rPr lang="en" sz="1100">
                <a:solidFill>
                  <a:schemeClr val="dk1"/>
                </a:solidFill>
                <a:latin typeface="Proxima Nova"/>
                <a:ea typeface="Proxima Nova"/>
                <a:cs typeface="Proxima Nova"/>
                <a:sym typeface="Proxima Nova"/>
              </a:rPr>
            </a:br>
            <a:r>
              <a:rPr lang="en" sz="1100">
                <a:solidFill>
                  <a:schemeClr val="dk1"/>
                </a:solidFill>
                <a:latin typeface="Proxima Nova"/>
                <a:ea typeface="Proxima Nova"/>
                <a:cs typeface="Proxima Nova"/>
                <a:sym typeface="Proxima Nova"/>
              </a:rPr>
              <a:t>ethanAart. (n.d.). Retrieved March 21, 2024, from </a:t>
            </a:r>
            <a:r>
              <a:rPr lang="en" sz="1100" u="sng">
                <a:solidFill>
                  <a:schemeClr val="accent5"/>
                </a:solidFill>
                <a:latin typeface="Proxima Nova"/>
                <a:ea typeface="Proxima Nova"/>
                <a:cs typeface="Proxima Nova"/>
                <a:sym typeface="Proxima Nova"/>
                <a:hlinkClick r:id="rId5">
                  <a:extLst>
                    <a:ext uri="{A12FA001-AC4F-418D-AE19-62706E023703}">
                      <ahyp:hlinkClr val="tx"/>
                    </a:ext>
                  </a:extLst>
                </a:hlinkClick>
              </a:rPr>
              <a:t>https://ethanaart.com/</a:t>
            </a:r>
            <a:r>
              <a:rPr lang="en" sz="1100">
                <a:solidFill>
                  <a:schemeClr val="dk1"/>
                </a:solidFill>
                <a:latin typeface="Proxima Nova"/>
                <a:ea typeface="Proxima Nova"/>
                <a:cs typeface="Proxima Nova"/>
                <a:sym typeface="Proxima Nova"/>
              </a:rPr>
              <a:t> </a:t>
            </a:r>
            <a:endParaRPr sz="1100">
              <a:solidFill>
                <a:schemeClr val="dk1"/>
              </a:solidFill>
              <a:latin typeface="Proxima Nova Semibold"/>
              <a:ea typeface="Proxima Nova Semibold"/>
              <a:cs typeface="Proxima Nova Semibold"/>
              <a:sym typeface="Proxima Nova Semibold"/>
            </a:endParaRPr>
          </a:p>
          <a:p>
            <a:pPr indent="0" lvl="0" marL="0" rtl="0" algn="l">
              <a:lnSpc>
                <a:spcPct val="90000"/>
              </a:lnSpc>
              <a:spcBef>
                <a:spcPts val="0"/>
              </a:spcBef>
              <a:spcAft>
                <a:spcPts val="0"/>
              </a:spcAft>
              <a:buNone/>
            </a:pPr>
            <a:r>
              <a:t/>
            </a:r>
            <a:endParaRPr sz="1100">
              <a:solidFill>
                <a:schemeClr val="dk1"/>
              </a:solidFill>
              <a:latin typeface="Proxima Nova"/>
              <a:ea typeface="Proxima Nova"/>
              <a:cs typeface="Proxima Nova"/>
              <a:sym typeface="Proxima Nova"/>
            </a:endParaRPr>
          </a:p>
          <a:p>
            <a:pPr indent="0" lvl="0" marL="0" rtl="0" algn="l">
              <a:lnSpc>
                <a:spcPct val="90000"/>
              </a:lnSpc>
              <a:spcBef>
                <a:spcPts val="0"/>
              </a:spcBef>
              <a:spcAft>
                <a:spcPts val="0"/>
              </a:spcAft>
              <a:buNone/>
            </a:pPr>
            <a:r>
              <a:rPr lang="en" sz="1100">
                <a:solidFill>
                  <a:schemeClr val="dk1"/>
                </a:solidFill>
                <a:latin typeface="Proxima Nova"/>
                <a:ea typeface="Proxima Nova"/>
                <a:cs typeface="Proxima Nova"/>
                <a:sym typeface="Proxima Nova"/>
              </a:rPr>
              <a:t>Gemini AI. (2024, March 28). Custom T-Shirt Buyers.  </a:t>
            </a:r>
            <a:r>
              <a:rPr lang="en" sz="1100" u="sng">
                <a:solidFill>
                  <a:schemeClr val="accent5"/>
                </a:solidFill>
                <a:latin typeface="Proxima Nova"/>
                <a:ea typeface="Proxima Nova"/>
                <a:cs typeface="Proxima Nova"/>
                <a:sym typeface="Proxima Nova"/>
                <a:hlinkClick r:id="rId6">
                  <a:extLst>
                    <a:ext uri="{A12FA001-AC4F-418D-AE19-62706E023703}">
                      <ahyp:hlinkClr val="tx"/>
                    </a:ext>
                  </a:extLst>
                </a:hlinkClick>
              </a:rPr>
              <a:t>https://g.co/gemini/share/f4970cecea4b</a:t>
            </a:r>
            <a:endParaRPr sz="1300">
              <a:solidFill>
                <a:schemeClr val="dk1"/>
              </a:solidFill>
            </a:endParaRPr>
          </a:p>
          <a:p>
            <a:pPr indent="0" lvl="0" marL="0" rtl="0" algn="l">
              <a:lnSpc>
                <a:spcPct val="90000"/>
              </a:lnSpc>
              <a:spcBef>
                <a:spcPts val="0"/>
              </a:spcBef>
              <a:spcAft>
                <a:spcPts val="0"/>
              </a:spcAft>
              <a:buNone/>
            </a:pPr>
            <a:r>
              <a:t/>
            </a:r>
            <a:endParaRPr sz="1100">
              <a:solidFill>
                <a:schemeClr val="dk1"/>
              </a:solidFill>
              <a:latin typeface="Proxima Nova"/>
              <a:ea typeface="Proxima Nova"/>
              <a:cs typeface="Proxima Nova"/>
              <a:sym typeface="Proxima Nova"/>
            </a:endParaRPr>
          </a:p>
          <a:p>
            <a:pPr indent="0" lvl="0" marL="0" rtl="0" algn="l">
              <a:lnSpc>
                <a:spcPct val="90000"/>
              </a:lnSpc>
              <a:spcBef>
                <a:spcPts val="0"/>
              </a:spcBef>
              <a:spcAft>
                <a:spcPts val="0"/>
              </a:spcAft>
              <a:buNone/>
            </a:pPr>
            <a:r>
              <a:rPr lang="en" sz="1100">
                <a:solidFill>
                  <a:schemeClr val="dk1"/>
                </a:solidFill>
                <a:latin typeface="Proxima Nova"/>
                <a:ea typeface="Proxima Nova"/>
                <a:cs typeface="Proxima Nova"/>
                <a:sym typeface="Proxima Nova"/>
              </a:rPr>
              <a:t>Precedence Research. (2023, March). Custom T-Shirt Printing Market. </a:t>
            </a:r>
            <a:r>
              <a:rPr lang="en" sz="1100" u="sng">
                <a:solidFill>
                  <a:schemeClr val="accent5"/>
                </a:solidFill>
                <a:latin typeface="Proxima Nova"/>
                <a:ea typeface="Proxima Nova"/>
                <a:cs typeface="Proxima Nova"/>
                <a:sym typeface="Proxima Nova"/>
                <a:hlinkClick r:id="rId7">
                  <a:extLst>
                    <a:ext uri="{A12FA001-AC4F-418D-AE19-62706E023703}">
                      <ahyp:hlinkClr val="tx"/>
                    </a:ext>
                  </a:extLst>
                </a:hlinkClick>
              </a:rPr>
              <a:t>https://www.precedenceresearch.com/custom-tshirt-printing-market</a:t>
            </a:r>
            <a:r>
              <a:rPr lang="en" sz="1100">
                <a:solidFill>
                  <a:schemeClr val="dk1"/>
                </a:solidFill>
                <a:latin typeface="Proxima Nova"/>
                <a:ea typeface="Proxima Nova"/>
                <a:cs typeface="Proxima Nova"/>
                <a:sym typeface="Proxima Nova"/>
              </a:rPr>
              <a:t> </a:t>
            </a:r>
            <a:endParaRPr b="1" sz="1100">
              <a:solidFill>
                <a:schemeClr val="dk1"/>
              </a:solidFill>
              <a:latin typeface="Trebuchet MS"/>
              <a:ea typeface="Trebuchet MS"/>
              <a:cs typeface="Trebuchet MS"/>
              <a:sym typeface="Trebuchet MS"/>
            </a:endParaRPr>
          </a:p>
          <a:p>
            <a:pPr indent="0" lvl="0" marL="0" rtl="0" algn="l">
              <a:lnSpc>
                <a:spcPct val="90000"/>
              </a:lnSpc>
              <a:spcBef>
                <a:spcPts val="0"/>
              </a:spcBef>
              <a:spcAft>
                <a:spcPts val="0"/>
              </a:spcAft>
              <a:buNone/>
            </a:pPr>
            <a:r>
              <a:t/>
            </a:r>
            <a:endParaRPr sz="1100">
              <a:solidFill>
                <a:schemeClr val="dk1"/>
              </a:solidFill>
              <a:latin typeface="Proxima Nova"/>
              <a:ea typeface="Proxima Nova"/>
              <a:cs typeface="Proxima Nova"/>
              <a:sym typeface="Proxima Nova"/>
            </a:endParaRPr>
          </a:p>
          <a:p>
            <a:pPr indent="0" lvl="0" marL="0" rtl="0" algn="l">
              <a:lnSpc>
                <a:spcPct val="90000"/>
              </a:lnSpc>
              <a:spcBef>
                <a:spcPts val="0"/>
              </a:spcBef>
              <a:spcAft>
                <a:spcPts val="0"/>
              </a:spcAft>
              <a:buNone/>
            </a:pPr>
            <a:r>
              <a:rPr lang="en" sz="1100">
                <a:solidFill>
                  <a:schemeClr val="dk1"/>
                </a:solidFill>
                <a:latin typeface="Proxima Nova"/>
                <a:ea typeface="Proxima Nova"/>
                <a:cs typeface="Proxima Nova"/>
                <a:sym typeface="Proxima Nova"/>
              </a:rPr>
              <a:t>Sherman Altshuler Family Website. (n.d.). Retrieved March 21, 2024, from </a:t>
            </a:r>
            <a:r>
              <a:rPr lang="en" sz="1100" u="sng">
                <a:solidFill>
                  <a:schemeClr val="accent5"/>
                </a:solidFill>
                <a:latin typeface="Proxima Nova"/>
                <a:ea typeface="Proxima Nova"/>
                <a:cs typeface="Proxima Nova"/>
                <a:sym typeface="Proxima Nova"/>
                <a:hlinkClick r:id="rId8">
                  <a:extLst>
                    <a:ext uri="{A12FA001-AC4F-418D-AE19-62706E023703}">
                      <ahyp:hlinkClr val="tx"/>
                    </a:ext>
                  </a:extLst>
                </a:hlinkClick>
              </a:rPr>
              <a:t>https://shermanaltshuler.com/</a:t>
            </a:r>
            <a:r>
              <a:rPr lang="en" sz="1100">
                <a:solidFill>
                  <a:schemeClr val="dk1"/>
                </a:solidFill>
                <a:latin typeface="Proxima Nova"/>
                <a:ea typeface="Proxima Nova"/>
                <a:cs typeface="Proxima Nova"/>
                <a:sym typeface="Proxima Nova"/>
              </a:rPr>
              <a:t> </a:t>
            </a:r>
            <a:endParaRPr sz="1100">
              <a:solidFill>
                <a:schemeClr val="dk1"/>
              </a:solidFill>
              <a:latin typeface="Proxima Nova"/>
              <a:ea typeface="Proxima Nova"/>
              <a:cs typeface="Proxima Nova"/>
              <a:sym typeface="Proxima Nova"/>
            </a:endParaRPr>
          </a:p>
          <a:p>
            <a:pPr indent="0" lvl="0" marL="0" rtl="0" algn="l">
              <a:lnSpc>
                <a:spcPct val="90000"/>
              </a:lnSpc>
              <a:spcBef>
                <a:spcPts val="0"/>
              </a:spcBef>
              <a:spcAft>
                <a:spcPts val="0"/>
              </a:spcAft>
              <a:buNone/>
            </a:pPr>
            <a:r>
              <a:t/>
            </a:r>
            <a:endParaRPr sz="1100">
              <a:solidFill>
                <a:schemeClr val="dk1"/>
              </a:solidFill>
              <a:latin typeface="Proxima Nova"/>
              <a:ea typeface="Proxima Nova"/>
              <a:cs typeface="Proxima Nova"/>
              <a:sym typeface="Proxima Nova"/>
            </a:endParaRPr>
          </a:p>
          <a:p>
            <a:pPr indent="0" lvl="0" marL="0" rtl="0" algn="l">
              <a:lnSpc>
                <a:spcPct val="90000"/>
              </a:lnSpc>
              <a:spcBef>
                <a:spcPts val="0"/>
              </a:spcBef>
              <a:spcAft>
                <a:spcPts val="0"/>
              </a:spcAft>
              <a:buNone/>
            </a:pPr>
            <a:r>
              <a:rPr lang="en" sz="1100">
                <a:solidFill>
                  <a:schemeClr val="dk1"/>
                </a:solidFill>
                <a:latin typeface="Proxima Nova"/>
                <a:ea typeface="Proxima Nova"/>
                <a:cs typeface="Proxima Nova"/>
                <a:sym typeface="Proxima Nova"/>
              </a:rPr>
              <a:t>Facebook Group Survey results. (2024, March 7). Ethan Candidacy Review Project — Balaguer Guitars. Private post.</a:t>
            </a:r>
            <a:endParaRPr sz="1100">
              <a:solidFill>
                <a:schemeClr val="dk1"/>
              </a:solidFill>
              <a:latin typeface="Proxima Nova"/>
              <a:ea typeface="Proxima Nova"/>
              <a:cs typeface="Proxima Nova"/>
              <a:sym typeface="Proxima Nova"/>
            </a:endParaRPr>
          </a:p>
          <a:p>
            <a:pPr indent="0" lvl="0" marL="0" rtl="0" algn="l">
              <a:lnSpc>
                <a:spcPct val="90000"/>
              </a:lnSpc>
              <a:spcBef>
                <a:spcPts val="0"/>
              </a:spcBef>
              <a:spcAft>
                <a:spcPts val="0"/>
              </a:spcAft>
              <a:buNone/>
            </a:pPr>
            <a:r>
              <a:t/>
            </a:r>
            <a:endParaRPr sz="1100">
              <a:solidFill>
                <a:schemeClr val="dk1"/>
              </a:solidFill>
              <a:latin typeface="Proxima Nova"/>
              <a:ea typeface="Proxima Nova"/>
              <a:cs typeface="Proxima Nova"/>
              <a:sym typeface="Proxima Nova"/>
            </a:endParaRPr>
          </a:p>
          <a:p>
            <a:pPr indent="0" lvl="0" marL="0" rtl="0" algn="l">
              <a:lnSpc>
                <a:spcPct val="90000"/>
              </a:lnSpc>
              <a:spcBef>
                <a:spcPts val="0"/>
              </a:spcBef>
              <a:spcAft>
                <a:spcPts val="0"/>
              </a:spcAft>
              <a:buNone/>
            </a:pPr>
            <a:r>
              <a:rPr lang="en" sz="1100">
                <a:solidFill>
                  <a:schemeClr val="dk1"/>
                </a:solidFill>
                <a:latin typeface="Proxima Nova"/>
                <a:ea typeface="Proxima Nova"/>
                <a:cs typeface="Proxima Nova"/>
                <a:sym typeface="Proxima Nova"/>
              </a:rPr>
              <a:t>Balaguer, J., (2024, March 6). Interview email response. </a:t>
            </a:r>
            <a:r>
              <a:rPr lang="en" sz="1100" u="sng">
                <a:solidFill>
                  <a:schemeClr val="hlink"/>
                </a:solidFill>
                <a:latin typeface="Proxima Nova"/>
                <a:ea typeface="Proxima Nova"/>
                <a:cs typeface="Proxima Nova"/>
                <a:sym typeface="Proxima Nova"/>
                <a:hlinkClick r:id="rId9"/>
              </a:rPr>
              <a:t>https://drive.google.com/file/d/1GRPGOzeqmvz9SYS9eppHk40F3Jqd9lZC/view?usp=sharing</a:t>
            </a:r>
            <a:r>
              <a:rPr lang="en" sz="1100">
                <a:solidFill>
                  <a:schemeClr val="dk1"/>
                </a:solidFill>
                <a:latin typeface="Proxima Nova"/>
                <a:ea typeface="Proxima Nova"/>
                <a:cs typeface="Proxima Nova"/>
                <a:sym typeface="Proxima Nova"/>
              </a:rPr>
              <a:t> </a:t>
            </a:r>
            <a:endParaRPr sz="1700">
              <a:latin typeface="Proxima Nova Semibold"/>
              <a:ea typeface="Proxima Nova Semibold"/>
              <a:cs typeface="Proxima Nova Semibold"/>
              <a:sym typeface="Proxima Nova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 name="Shape 89"/>
        <p:cNvGrpSpPr/>
        <p:nvPr/>
      </p:nvGrpSpPr>
      <p:grpSpPr>
        <a:xfrm>
          <a:off x="0" y="0"/>
          <a:ext cx="0" cy="0"/>
          <a:chOff x="0" y="0"/>
          <a:chExt cx="0" cy="0"/>
        </a:xfrm>
      </p:grpSpPr>
      <p:sp>
        <p:nvSpPr>
          <p:cNvPr id="90" name="Google Shape;90;p6"/>
          <p:cNvSpPr txBox="1"/>
          <p:nvPr/>
        </p:nvSpPr>
        <p:spPr>
          <a:xfrm>
            <a:off x="1246900" y="1533250"/>
            <a:ext cx="5931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8000"/>
              </a:lnSpc>
              <a:spcBef>
                <a:spcPts val="60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1" name="Google Shape;91;p6"/>
          <p:cNvSpPr txBox="1"/>
          <p:nvPr/>
        </p:nvSpPr>
        <p:spPr>
          <a:xfrm>
            <a:off x="1246897" y="778225"/>
            <a:ext cx="5808600" cy="58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Personal Journey</a:t>
            </a:r>
            <a:endParaRPr b="0" i="0" sz="1400" u="none" cap="none" strike="noStrike">
              <a:solidFill>
                <a:srgbClr val="016FBA"/>
              </a:solidFill>
              <a:latin typeface="Proxima Nova Semibold"/>
              <a:ea typeface="Proxima Nova Semibold"/>
              <a:cs typeface="Proxima Nova Semibold"/>
              <a:sym typeface="Proxima Nova Semibold"/>
            </a:endParaRPr>
          </a:p>
        </p:txBody>
      </p:sp>
      <p:pic>
        <p:nvPicPr>
          <p:cNvPr id="92" name="Google Shape;92;p6"/>
          <p:cNvPicPr preferRelativeResize="0"/>
          <p:nvPr/>
        </p:nvPicPr>
        <p:blipFill rotWithShape="1">
          <a:blip r:embed="rId4">
            <a:alphaModFix/>
          </a:blip>
          <a:srcRect b="1027" l="0" r="0" t="1038"/>
          <a:stretch/>
        </p:blipFill>
        <p:spPr>
          <a:xfrm>
            <a:off x="1299550" y="1487725"/>
            <a:ext cx="2203999" cy="2877850"/>
          </a:xfrm>
          <a:prstGeom prst="rect">
            <a:avLst/>
          </a:prstGeom>
          <a:noFill/>
          <a:ln>
            <a:noFill/>
          </a:ln>
        </p:spPr>
      </p:pic>
      <p:sp>
        <p:nvSpPr>
          <p:cNvPr id="93" name="Google Shape;93;p6"/>
          <p:cNvSpPr txBox="1"/>
          <p:nvPr/>
        </p:nvSpPr>
        <p:spPr>
          <a:xfrm>
            <a:off x="4596500" y="710725"/>
            <a:ext cx="2632500" cy="720000"/>
          </a:xfrm>
          <a:prstGeom prst="rect">
            <a:avLst/>
          </a:prstGeom>
          <a:noFill/>
          <a:ln>
            <a:noFill/>
          </a:ln>
        </p:spPr>
        <p:txBody>
          <a:bodyPr anchorCtr="0" anchor="t" bIns="45700" lIns="91425" spcFirstLastPara="1" rIns="91425" wrap="square" tIns="45700">
            <a:noAutofit/>
          </a:bodyPr>
          <a:lstStyle/>
          <a:p>
            <a:pPr indent="0" lvl="0" marL="0" marR="0" rtl="0" algn="l">
              <a:lnSpc>
                <a:spcPct val="108000"/>
              </a:lnSpc>
              <a:spcBef>
                <a:spcPts val="600"/>
              </a:spcBef>
              <a:spcAft>
                <a:spcPts val="0"/>
              </a:spcAft>
              <a:buClr>
                <a:srgbClr val="000000"/>
              </a:buClr>
              <a:buSzPts val="1600"/>
              <a:buFont typeface="Arial"/>
              <a:buNone/>
            </a:pPr>
            <a:r>
              <a:rPr b="0" i="0" lang="en" sz="1600" u="none" cap="none" strike="noStrike">
                <a:solidFill>
                  <a:schemeClr val="dk1"/>
                </a:solidFill>
                <a:latin typeface="Proxima Nova Semibold"/>
                <a:ea typeface="Proxima Nova Semibold"/>
                <a:cs typeface="Proxima Nova Semibold"/>
                <a:sym typeface="Proxima Nova Semibold"/>
              </a:rPr>
              <a:t>New Found Glory </a:t>
            </a:r>
            <a:br>
              <a:rPr b="0" i="0" lang="en" sz="1600" u="none" cap="none" strike="noStrike">
                <a:solidFill>
                  <a:schemeClr val="dk1"/>
                </a:solidFill>
                <a:latin typeface="Proxima Nova Semibold"/>
                <a:ea typeface="Proxima Nova Semibold"/>
                <a:cs typeface="Proxima Nova Semibold"/>
                <a:sym typeface="Proxima Nova Semibold"/>
              </a:rPr>
            </a:br>
            <a:r>
              <a:rPr b="0" i="0" lang="en" sz="1600" u="none" cap="none" strike="noStrike">
                <a:solidFill>
                  <a:schemeClr val="dk1"/>
                </a:solidFill>
                <a:latin typeface="Proxima Nova Semibold"/>
                <a:ea typeface="Proxima Nova Semibold"/>
                <a:cs typeface="Proxima Nova Semibold"/>
                <a:sym typeface="Proxima Nova Semibold"/>
              </a:rPr>
              <a:t>featured my artwork</a:t>
            </a:r>
            <a:endParaRPr b="0" i="0" sz="1600" u="none" cap="none" strike="noStrike">
              <a:solidFill>
                <a:schemeClr val="dk1"/>
              </a:solidFill>
              <a:latin typeface="Proxima Nova Semibold"/>
              <a:ea typeface="Proxima Nova Semibold"/>
              <a:cs typeface="Proxima Nova Semibold"/>
              <a:sym typeface="Proxima Nova Semibold"/>
            </a:endParaRPr>
          </a:p>
        </p:txBody>
      </p:sp>
      <p:pic>
        <p:nvPicPr>
          <p:cNvPr id="94" name="Google Shape;94;p6"/>
          <p:cNvPicPr preferRelativeResize="0"/>
          <p:nvPr/>
        </p:nvPicPr>
        <p:blipFill rotWithShape="1">
          <a:blip r:embed="rId5">
            <a:alphaModFix/>
          </a:blip>
          <a:srcRect b="0" l="0" r="0" t="0"/>
          <a:stretch/>
        </p:blipFill>
        <p:spPr>
          <a:xfrm>
            <a:off x="3746750" y="1588750"/>
            <a:ext cx="3308748" cy="2675801"/>
          </a:xfrm>
          <a:prstGeom prst="rect">
            <a:avLst/>
          </a:prstGeom>
          <a:noFill/>
          <a:ln>
            <a:noFill/>
          </a:ln>
        </p:spPr>
      </p:pic>
      <p:sp>
        <p:nvSpPr>
          <p:cNvPr id="95" name="Google Shape;95;p6"/>
          <p:cNvSpPr txBox="1"/>
          <p:nvPr/>
        </p:nvSpPr>
        <p:spPr>
          <a:xfrm>
            <a:off x="1573975" y="4490075"/>
            <a:ext cx="1655100" cy="26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2"/>
                </a:solidFill>
                <a:latin typeface="Proxima Nova"/>
                <a:ea typeface="Proxima Nova"/>
                <a:cs typeface="Proxima Nova"/>
                <a:sym typeface="Proxima Nova"/>
              </a:rPr>
              <a:t>Myself and New Found Glory bassist Ian Grushka</a:t>
            </a:r>
            <a:endParaRPr b="0" i="0" sz="900" u="none" cap="none" strike="noStrike">
              <a:solidFill>
                <a:schemeClr val="dk2"/>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 name="Shape 99"/>
        <p:cNvGrpSpPr/>
        <p:nvPr/>
      </p:nvGrpSpPr>
      <p:grpSpPr>
        <a:xfrm>
          <a:off x="0" y="0"/>
          <a:ext cx="0" cy="0"/>
          <a:chOff x="0" y="0"/>
          <a:chExt cx="0" cy="0"/>
        </a:xfrm>
      </p:grpSpPr>
      <p:sp>
        <p:nvSpPr>
          <p:cNvPr id="100" name="Google Shape;100;p7"/>
          <p:cNvSpPr txBox="1"/>
          <p:nvPr/>
        </p:nvSpPr>
        <p:spPr>
          <a:xfrm>
            <a:off x="1246897" y="778225"/>
            <a:ext cx="5808600" cy="58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Personal Journey</a:t>
            </a:r>
            <a:endParaRPr b="0" i="0" sz="1400" u="none" cap="none" strike="noStrike">
              <a:solidFill>
                <a:srgbClr val="016FBA"/>
              </a:solidFill>
              <a:latin typeface="Proxima Nova Semibold"/>
              <a:ea typeface="Proxima Nova Semibold"/>
              <a:cs typeface="Proxima Nova Semibold"/>
              <a:sym typeface="Proxima Nova Semibold"/>
            </a:endParaRPr>
          </a:p>
        </p:txBody>
      </p:sp>
      <p:sp>
        <p:nvSpPr>
          <p:cNvPr id="101" name="Google Shape;101;p7"/>
          <p:cNvSpPr txBox="1"/>
          <p:nvPr/>
        </p:nvSpPr>
        <p:spPr>
          <a:xfrm>
            <a:off x="1246900" y="4715100"/>
            <a:ext cx="4526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8000"/>
              </a:lnSpc>
              <a:spcBef>
                <a:spcPts val="600"/>
              </a:spcBef>
              <a:spcAft>
                <a:spcPts val="0"/>
              </a:spcAft>
              <a:buClr>
                <a:srgbClr val="000000"/>
              </a:buClr>
              <a:buSzPts val="1600"/>
              <a:buFont typeface="Arial"/>
              <a:buNone/>
            </a:pPr>
            <a:r>
              <a:t/>
            </a:r>
            <a:endParaRPr b="0" i="0" sz="1600" u="none" cap="none" strike="noStrike">
              <a:solidFill>
                <a:srgbClr val="000000"/>
              </a:solidFill>
              <a:latin typeface="Proxima Nova Semibold"/>
              <a:ea typeface="Proxima Nova Semibold"/>
              <a:cs typeface="Proxima Nova Semibold"/>
              <a:sym typeface="Proxima Nova Semibold"/>
            </a:endParaRPr>
          </a:p>
        </p:txBody>
      </p:sp>
      <p:pic>
        <p:nvPicPr>
          <p:cNvPr id="102" name="Google Shape;102;p7"/>
          <p:cNvPicPr preferRelativeResize="0"/>
          <p:nvPr/>
        </p:nvPicPr>
        <p:blipFill rotWithShape="1">
          <a:blip r:embed="rId4">
            <a:alphaModFix/>
          </a:blip>
          <a:srcRect b="25548" l="0" r="2846" t="0"/>
          <a:stretch/>
        </p:blipFill>
        <p:spPr>
          <a:xfrm>
            <a:off x="2571563" y="1487725"/>
            <a:ext cx="4000873" cy="2856360"/>
          </a:xfrm>
          <a:prstGeom prst="rect">
            <a:avLst/>
          </a:prstGeom>
          <a:noFill/>
          <a:ln>
            <a:noFill/>
          </a:ln>
        </p:spPr>
      </p:pic>
      <p:sp>
        <p:nvSpPr>
          <p:cNvPr id="103" name="Google Shape;103;p7"/>
          <p:cNvSpPr txBox="1"/>
          <p:nvPr/>
        </p:nvSpPr>
        <p:spPr>
          <a:xfrm>
            <a:off x="4596500" y="710725"/>
            <a:ext cx="2751300" cy="720000"/>
          </a:xfrm>
          <a:prstGeom prst="rect">
            <a:avLst/>
          </a:prstGeom>
          <a:noFill/>
          <a:ln>
            <a:noFill/>
          </a:ln>
        </p:spPr>
        <p:txBody>
          <a:bodyPr anchorCtr="0" anchor="t" bIns="45700" lIns="91425" spcFirstLastPara="1" rIns="91425" wrap="square" tIns="45700">
            <a:noAutofit/>
          </a:bodyPr>
          <a:lstStyle/>
          <a:p>
            <a:pPr indent="0" lvl="0" marL="0" marR="0" rtl="0" algn="l">
              <a:lnSpc>
                <a:spcPct val="108000"/>
              </a:lnSpc>
              <a:spcBef>
                <a:spcPts val="600"/>
              </a:spcBef>
              <a:spcAft>
                <a:spcPts val="0"/>
              </a:spcAft>
              <a:buClr>
                <a:srgbClr val="000000"/>
              </a:buClr>
              <a:buSzPts val="1600"/>
              <a:buFont typeface="Arial"/>
              <a:buNone/>
            </a:pPr>
            <a:r>
              <a:rPr b="0" i="0" lang="en" sz="1600" u="none" cap="none" strike="noStrike">
                <a:solidFill>
                  <a:schemeClr val="dk1"/>
                </a:solidFill>
                <a:latin typeface="Proxima Nova Semibold"/>
                <a:ea typeface="Proxima Nova Semibold"/>
                <a:cs typeface="Proxima Nova Semibold"/>
                <a:sym typeface="Proxima Nova Semibold"/>
              </a:rPr>
              <a:t>Connecting with bands and artists within my genres</a:t>
            </a:r>
            <a:endParaRPr b="0" i="0" sz="1600" u="none" cap="none" strike="noStrike">
              <a:solidFill>
                <a:srgbClr val="000000"/>
              </a:solidFill>
              <a:latin typeface="Proxima Nova Semibold"/>
              <a:ea typeface="Proxima Nova Semibold"/>
              <a:cs typeface="Proxima Nova Semibold"/>
              <a:sym typeface="Proxima Nova Semibold"/>
            </a:endParaRPr>
          </a:p>
        </p:txBody>
      </p:sp>
      <p:sp>
        <p:nvSpPr>
          <p:cNvPr id="104" name="Google Shape;104;p7"/>
          <p:cNvSpPr txBox="1"/>
          <p:nvPr/>
        </p:nvSpPr>
        <p:spPr>
          <a:xfrm>
            <a:off x="3255750" y="4401075"/>
            <a:ext cx="2632500" cy="720000"/>
          </a:xfrm>
          <a:prstGeom prst="rect">
            <a:avLst/>
          </a:prstGeom>
          <a:noFill/>
          <a:ln>
            <a:noFill/>
          </a:ln>
        </p:spPr>
        <p:txBody>
          <a:bodyPr anchorCtr="0" anchor="t" bIns="45700" lIns="91425" spcFirstLastPara="1" rIns="91425" wrap="square" tIns="45700">
            <a:noAutofit/>
          </a:bodyPr>
          <a:lstStyle/>
          <a:p>
            <a:pPr indent="0" lvl="0" marL="0" marR="0" rtl="0" algn="ctr">
              <a:lnSpc>
                <a:spcPct val="108000"/>
              </a:lnSpc>
              <a:spcBef>
                <a:spcPts val="600"/>
              </a:spcBef>
              <a:spcAft>
                <a:spcPts val="0"/>
              </a:spcAft>
              <a:buClr>
                <a:srgbClr val="000000"/>
              </a:buClr>
              <a:buSzPts val="1600"/>
              <a:buFont typeface="Arial"/>
              <a:buNone/>
            </a:pPr>
            <a:r>
              <a:rPr b="0" i="0" lang="en" sz="1600" u="none" cap="none" strike="noStrike">
                <a:solidFill>
                  <a:schemeClr val="dk1"/>
                </a:solidFill>
                <a:latin typeface="Proxima Nova Semibold"/>
                <a:ea typeface="Proxima Nova Semibold"/>
                <a:cs typeface="Proxima Nova Semibold"/>
                <a:sym typeface="Proxima Nova Semibold"/>
              </a:rPr>
              <a:t>“Explorimented” — Explored + Experimented</a:t>
            </a:r>
            <a:endParaRPr b="0" i="0" sz="1600" u="none" cap="none" strike="noStrike">
              <a:solidFill>
                <a:srgbClr val="000000"/>
              </a:solidFill>
              <a:latin typeface="Proxima Nova Semibold"/>
              <a:ea typeface="Proxima Nova Semibold"/>
              <a:cs typeface="Proxima Nova Semibold"/>
              <a:sym typeface="Proxima Nova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 name="Shape 108"/>
        <p:cNvGrpSpPr/>
        <p:nvPr/>
      </p:nvGrpSpPr>
      <p:grpSpPr>
        <a:xfrm>
          <a:off x="0" y="0"/>
          <a:ext cx="0" cy="0"/>
          <a:chOff x="0" y="0"/>
          <a:chExt cx="0" cy="0"/>
        </a:xfrm>
      </p:grpSpPr>
      <p:sp>
        <p:nvSpPr>
          <p:cNvPr id="109" name="Google Shape;109;p8"/>
          <p:cNvSpPr txBox="1"/>
          <p:nvPr/>
        </p:nvSpPr>
        <p:spPr>
          <a:xfrm>
            <a:off x="1246897" y="778225"/>
            <a:ext cx="5808600" cy="58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Personal Journey</a:t>
            </a:r>
            <a:endParaRPr b="0" i="0" sz="1400" u="none" cap="none" strike="noStrike">
              <a:solidFill>
                <a:srgbClr val="016FBA"/>
              </a:solidFill>
              <a:latin typeface="Proxima Nova Semibold"/>
              <a:ea typeface="Proxima Nova Semibold"/>
              <a:cs typeface="Proxima Nova Semibold"/>
              <a:sym typeface="Proxima Nova Semibold"/>
            </a:endParaRPr>
          </a:p>
        </p:txBody>
      </p:sp>
      <p:sp>
        <p:nvSpPr>
          <p:cNvPr id="110" name="Google Shape;110;p8"/>
          <p:cNvSpPr txBox="1"/>
          <p:nvPr/>
        </p:nvSpPr>
        <p:spPr>
          <a:xfrm>
            <a:off x="4596500" y="710725"/>
            <a:ext cx="3054900" cy="720000"/>
          </a:xfrm>
          <a:prstGeom prst="rect">
            <a:avLst/>
          </a:prstGeom>
          <a:noFill/>
          <a:ln>
            <a:noFill/>
          </a:ln>
        </p:spPr>
        <p:txBody>
          <a:bodyPr anchorCtr="0" anchor="t" bIns="45700" lIns="91425" spcFirstLastPara="1" rIns="91425" wrap="square" tIns="45700">
            <a:noAutofit/>
          </a:bodyPr>
          <a:lstStyle/>
          <a:p>
            <a:pPr indent="0" lvl="0" marL="0" marR="0" rtl="0" algn="l">
              <a:lnSpc>
                <a:spcPct val="108000"/>
              </a:lnSpc>
              <a:spcBef>
                <a:spcPts val="600"/>
              </a:spcBef>
              <a:spcAft>
                <a:spcPts val="0"/>
              </a:spcAft>
              <a:buClr>
                <a:srgbClr val="000000"/>
              </a:buClr>
              <a:buSzPts val="1600"/>
              <a:buFont typeface="Arial"/>
              <a:buNone/>
            </a:pPr>
            <a:r>
              <a:rPr b="0" i="0" lang="en" sz="1600" u="none" cap="none" strike="noStrike">
                <a:solidFill>
                  <a:schemeClr val="dk1"/>
                </a:solidFill>
                <a:latin typeface="Proxima Nova Semibold"/>
                <a:ea typeface="Proxima Nova Semibold"/>
                <a:cs typeface="Proxima Nova Semibold"/>
                <a:sym typeface="Proxima Nova Semibold"/>
              </a:rPr>
              <a:t>Mark Hoppus &amp; Mikey Way liking and reposting my art</a:t>
            </a:r>
            <a:br>
              <a:rPr b="0" i="0" lang="en" sz="1600" u="none" cap="none" strike="noStrike">
                <a:solidFill>
                  <a:schemeClr val="dk1"/>
                </a:solidFill>
                <a:latin typeface="Proxima Nova Semibold"/>
                <a:ea typeface="Proxima Nova Semibold"/>
                <a:cs typeface="Proxima Nova Semibold"/>
                <a:sym typeface="Proxima Nova Semibold"/>
              </a:rPr>
            </a:br>
            <a:r>
              <a:rPr b="0" i="0" lang="en" sz="1600" u="none" cap="none" strike="noStrike">
                <a:solidFill>
                  <a:schemeClr val="dk1"/>
                </a:solidFill>
                <a:latin typeface="Proxima Nova Semibold"/>
                <a:ea typeface="Proxima Nova Semibold"/>
                <a:cs typeface="Proxima Nova Semibold"/>
                <a:sym typeface="Proxima Nova Semibold"/>
              </a:rPr>
              <a:t>on their Instagram stories </a:t>
            </a:r>
            <a:endParaRPr b="0" i="0" sz="1600" u="none" cap="none" strike="noStrike">
              <a:solidFill>
                <a:schemeClr val="dk1"/>
              </a:solidFill>
              <a:latin typeface="Proxima Nova Semibold"/>
              <a:ea typeface="Proxima Nova Semibold"/>
              <a:cs typeface="Proxima Nova Semibold"/>
              <a:sym typeface="Proxima Nova Semibold"/>
            </a:endParaRPr>
          </a:p>
        </p:txBody>
      </p:sp>
      <p:pic>
        <p:nvPicPr>
          <p:cNvPr id="111" name="Google Shape;111;p8"/>
          <p:cNvPicPr preferRelativeResize="0"/>
          <p:nvPr/>
        </p:nvPicPr>
        <p:blipFill rotWithShape="1">
          <a:blip r:embed="rId4">
            <a:alphaModFix/>
          </a:blip>
          <a:srcRect b="0" l="0" r="0" t="0"/>
          <a:stretch/>
        </p:blipFill>
        <p:spPr>
          <a:xfrm>
            <a:off x="2868337" y="1763275"/>
            <a:ext cx="1660401" cy="2951823"/>
          </a:xfrm>
          <a:prstGeom prst="rect">
            <a:avLst/>
          </a:prstGeom>
          <a:noFill/>
          <a:ln cap="flat" cmpd="sng" w="9525">
            <a:solidFill>
              <a:schemeClr val="dk1"/>
            </a:solidFill>
            <a:prstDash val="solid"/>
            <a:round/>
            <a:headEnd len="sm" w="sm" type="none"/>
            <a:tailEnd len="sm" w="sm" type="none"/>
          </a:ln>
        </p:spPr>
      </p:pic>
      <p:pic>
        <p:nvPicPr>
          <p:cNvPr id="112" name="Google Shape;112;p8"/>
          <p:cNvPicPr preferRelativeResize="0"/>
          <p:nvPr/>
        </p:nvPicPr>
        <p:blipFill rotWithShape="1">
          <a:blip r:embed="rId5">
            <a:alphaModFix/>
          </a:blip>
          <a:srcRect b="0" l="0" r="0" t="0"/>
          <a:stretch/>
        </p:blipFill>
        <p:spPr>
          <a:xfrm>
            <a:off x="4689587" y="1763275"/>
            <a:ext cx="1660401" cy="2951823"/>
          </a:xfrm>
          <a:prstGeom prst="rect">
            <a:avLst/>
          </a:prstGeom>
          <a:noFill/>
          <a:ln cap="flat" cmpd="sng" w="9525">
            <a:solidFill>
              <a:schemeClr val="dk1"/>
            </a:solidFill>
            <a:prstDash val="solid"/>
            <a:round/>
            <a:headEnd len="sm" w="sm" type="none"/>
            <a:tailEnd len="sm" w="sm" type="none"/>
          </a:ln>
        </p:spPr>
      </p:pic>
      <p:pic>
        <p:nvPicPr>
          <p:cNvPr id="113" name="Google Shape;113;p8"/>
          <p:cNvPicPr preferRelativeResize="0"/>
          <p:nvPr/>
        </p:nvPicPr>
        <p:blipFill rotWithShape="1">
          <a:blip r:embed="rId6">
            <a:alphaModFix/>
          </a:blip>
          <a:srcRect b="0" l="0" r="0" t="0"/>
          <a:stretch/>
        </p:blipFill>
        <p:spPr>
          <a:xfrm>
            <a:off x="6510826" y="1948717"/>
            <a:ext cx="1866122" cy="2580946"/>
          </a:xfrm>
          <a:prstGeom prst="rect">
            <a:avLst/>
          </a:prstGeom>
          <a:noFill/>
          <a:ln cap="flat" cmpd="sng" w="9525">
            <a:solidFill>
              <a:schemeClr val="dk1"/>
            </a:solidFill>
            <a:prstDash val="solid"/>
            <a:round/>
            <a:headEnd len="sm" w="sm" type="none"/>
            <a:tailEnd len="sm" w="sm" type="none"/>
          </a:ln>
        </p:spPr>
      </p:pic>
      <p:pic>
        <p:nvPicPr>
          <p:cNvPr id="114" name="Google Shape;114;p8"/>
          <p:cNvPicPr preferRelativeResize="0"/>
          <p:nvPr/>
        </p:nvPicPr>
        <p:blipFill rotWithShape="1">
          <a:blip r:embed="rId7">
            <a:alphaModFix/>
          </a:blip>
          <a:srcRect b="0" l="0" r="0" t="0"/>
          <a:stretch/>
        </p:blipFill>
        <p:spPr>
          <a:xfrm>
            <a:off x="763000" y="1947300"/>
            <a:ext cx="1944511" cy="2583777"/>
          </a:xfrm>
          <a:prstGeom prst="rect">
            <a:avLst/>
          </a:prstGeom>
          <a:noFill/>
          <a:ln cap="flat" cmpd="sng" w="9525">
            <a:solidFill>
              <a:schemeClr val="dk1"/>
            </a:solidFill>
            <a:prstDash val="solid"/>
            <a:round/>
            <a:headEnd len="sm" w="sm" type="none"/>
            <a:tailEnd len="sm" w="sm" type="none"/>
          </a:ln>
        </p:spPr>
      </p:pic>
      <p:sp>
        <p:nvSpPr>
          <p:cNvPr id="115" name="Google Shape;115;p8"/>
          <p:cNvSpPr txBox="1"/>
          <p:nvPr/>
        </p:nvSpPr>
        <p:spPr>
          <a:xfrm>
            <a:off x="980750" y="4531075"/>
            <a:ext cx="1509000" cy="26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2"/>
                </a:solidFill>
                <a:latin typeface="Proxima Nova"/>
                <a:ea typeface="Proxima Nova"/>
                <a:cs typeface="Proxima Nova"/>
                <a:sym typeface="Proxima Nova"/>
              </a:rPr>
              <a:t>blink-182</a:t>
            </a:r>
            <a:endParaRPr b="0" i="0" sz="900" u="none" cap="none" strike="noStrike">
              <a:solidFill>
                <a:schemeClr val="dk2"/>
              </a:solidFill>
              <a:latin typeface="Proxima Nova"/>
              <a:ea typeface="Proxima Nova"/>
              <a:cs typeface="Proxima Nova"/>
              <a:sym typeface="Proxima Nova"/>
            </a:endParaRPr>
          </a:p>
        </p:txBody>
      </p:sp>
      <p:sp>
        <p:nvSpPr>
          <p:cNvPr id="116" name="Google Shape;116;p8"/>
          <p:cNvSpPr txBox="1"/>
          <p:nvPr/>
        </p:nvSpPr>
        <p:spPr>
          <a:xfrm>
            <a:off x="6689375" y="4531075"/>
            <a:ext cx="1509000" cy="26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lt1"/>
                </a:solidFill>
                <a:latin typeface="Proxima Nova"/>
                <a:ea typeface="Proxima Nova"/>
                <a:cs typeface="Proxima Nova"/>
                <a:sym typeface="Proxima Nova"/>
              </a:rPr>
              <a:t>My Chemical Romance</a:t>
            </a:r>
            <a:endParaRPr b="0" i="0" sz="900" u="none" cap="none" strike="noStrike">
              <a:solidFill>
                <a:schemeClr val="lt1"/>
              </a:solidFill>
              <a:latin typeface="Proxima Nova"/>
              <a:ea typeface="Proxima Nova"/>
              <a:cs typeface="Proxima Nova"/>
              <a:sym typeface="Proxima Nova"/>
            </a:endParaRPr>
          </a:p>
        </p:txBody>
      </p:sp>
      <p:sp>
        <p:nvSpPr>
          <p:cNvPr id="117" name="Google Shape;117;p8"/>
          <p:cNvSpPr txBox="1"/>
          <p:nvPr/>
        </p:nvSpPr>
        <p:spPr>
          <a:xfrm>
            <a:off x="2944038" y="4699865"/>
            <a:ext cx="1509000" cy="26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2"/>
                </a:solidFill>
                <a:latin typeface="Proxima Nova"/>
                <a:ea typeface="Proxima Nova"/>
                <a:cs typeface="Proxima Nova"/>
                <a:sym typeface="Proxima Nova"/>
              </a:rPr>
              <a:t>July 2019</a:t>
            </a:r>
            <a:endParaRPr b="0" i="0" sz="900" u="none" cap="none" strike="noStrike">
              <a:solidFill>
                <a:schemeClr val="dk2"/>
              </a:solidFill>
              <a:latin typeface="Proxima Nova"/>
              <a:ea typeface="Proxima Nova"/>
              <a:cs typeface="Proxima Nova"/>
              <a:sym typeface="Proxima Nova"/>
            </a:endParaRPr>
          </a:p>
        </p:txBody>
      </p:sp>
      <p:sp>
        <p:nvSpPr>
          <p:cNvPr id="118" name="Google Shape;118;p8"/>
          <p:cNvSpPr txBox="1"/>
          <p:nvPr/>
        </p:nvSpPr>
        <p:spPr>
          <a:xfrm>
            <a:off x="4765275" y="4699865"/>
            <a:ext cx="1509000" cy="26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2"/>
                </a:solidFill>
                <a:latin typeface="Proxima Nova"/>
                <a:ea typeface="Proxima Nova"/>
                <a:cs typeface="Proxima Nova"/>
                <a:sym typeface="Proxima Nova"/>
              </a:rPr>
              <a:t>November 2019</a:t>
            </a:r>
            <a:endParaRPr b="0" i="0" sz="900" u="none" cap="none" strike="noStrike">
              <a:solidFill>
                <a:schemeClr val="dk2"/>
              </a:solidFill>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 name="Shape 122"/>
        <p:cNvGrpSpPr/>
        <p:nvPr/>
      </p:nvGrpSpPr>
      <p:grpSpPr>
        <a:xfrm>
          <a:off x="0" y="0"/>
          <a:ext cx="0" cy="0"/>
          <a:chOff x="0" y="0"/>
          <a:chExt cx="0" cy="0"/>
        </a:xfrm>
      </p:grpSpPr>
      <p:sp>
        <p:nvSpPr>
          <p:cNvPr id="123" name="Google Shape;123;p9"/>
          <p:cNvSpPr txBox="1"/>
          <p:nvPr/>
        </p:nvSpPr>
        <p:spPr>
          <a:xfrm>
            <a:off x="1246900" y="3464600"/>
            <a:ext cx="3078600" cy="143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Proxima Nova"/>
                <a:ea typeface="Proxima Nova"/>
                <a:cs typeface="Proxima Nova"/>
                <a:sym typeface="Proxima Nova"/>
              </a:rPr>
              <a:t>My line of merchandise was designed to reach as many demographics as possible as well as to gain recognition and build my brand</a:t>
            </a:r>
            <a:endParaRPr b="0" i="0" sz="1100" u="none" cap="none" strike="noStrike">
              <a:solidFill>
                <a:schemeClr val="dk1"/>
              </a:solidFill>
              <a:latin typeface="Proxima Nova"/>
              <a:ea typeface="Proxima Nova"/>
              <a:cs typeface="Proxima Nova"/>
              <a:sym typeface="Proxima Nova"/>
            </a:endParaRPr>
          </a:p>
        </p:txBody>
      </p:sp>
      <p:sp>
        <p:nvSpPr>
          <p:cNvPr id="124" name="Google Shape;124;p9"/>
          <p:cNvSpPr txBox="1"/>
          <p:nvPr/>
        </p:nvSpPr>
        <p:spPr>
          <a:xfrm>
            <a:off x="1246897" y="778225"/>
            <a:ext cx="5808600" cy="58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Personal Journey</a:t>
            </a:r>
            <a:endParaRPr b="0" i="0" sz="1400" u="none" cap="none" strike="noStrike">
              <a:solidFill>
                <a:srgbClr val="016FBA"/>
              </a:solidFill>
              <a:latin typeface="Proxima Nova Semibold"/>
              <a:ea typeface="Proxima Nova Semibold"/>
              <a:cs typeface="Proxima Nova Semibold"/>
              <a:sym typeface="Proxima Nova Semibold"/>
            </a:endParaRPr>
          </a:p>
        </p:txBody>
      </p:sp>
      <p:sp>
        <p:nvSpPr>
          <p:cNvPr id="125" name="Google Shape;125;p9"/>
          <p:cNvSpPr txBox="1"/>
          <p:nvPr/>
        </p:nvSpPr>
        <p:spPr>
          <a:xfrm>
            <a:off x="4596500" y="898075"/>
            <a:ext cx="2632500" cy="532800"/>
          </a:xfrm>
          <a:prstGeom prst="rect">
            <a:avLst/>
          </a:prstGeom>
          <a:noFill/>
          <a:ln>
            <a:noFill/>
          </a:ln>
        </p:spPr>
        <p:txBody>
          <a:bodyPr anchorCtr="0" anchor="t" bIns="45700" lIns="91425" spcFirstLastPara="1" rIns="91425" wrap="square" tIns="45700">
            <a:noAutofit/>
          </a:bodyPr>
          <a:lstStyle/>
          <a:p>
            <a:pPr indent="0" lvl="0" marL="0" marR="0" rtl="0" algn="l">
              <a:lnSpc>
                <a:spcPct val="108000"/>
              </a:lnSpc>
              <a:spcBef>
                <a:spcPts val="600"/>
              </a:spcBef>
              <a:spcAft>
                <a:spcPts val="0"/>
              </a:spcAft>
              <a:buClr>
                <a:srgbClr val="000000"/>
              </a:buClr>
              <a:buSzPts val="1600"/>
              <a:buFont typeface="Arial"/>
              <a:buNone/>
            </a:pPr>
            <a:r>
              <a:rPr b="0" i="0" lang="en" sz="1600" u="none" cap="none" strike="noStrike">
                <a:solidFill>
                  <a:schemeClr val="dk1"/>
                </a:solidFill>
                <a:latin typeface="Proxima Nova Semibold"/>
                <a:ea typeface="Proxima Nova Semibold"/>
                <a:cs typeface="Proxima Nova Semibold"/>
                <a:sym typeface="Proxima Nova Semibold"/>
              </a:rPr>
              <a:t>I’m an entrepreneur</a:t>
            </a:r>
            <a:endParaRPr b="0" i="0" sz="1600" u="none" cap="none" strike="noStrike">
              <a:solidFill>
                <a:schemeClr val="dk1"/>
              </a:solidFill>
              <a:latin typeface="Proxima Nova Semibold"/>
              <a:ea typeface="Proxima Nova Semibold"/>
              <a:cs typeface="Proxima Nova Semibold"/>
              <a:sym typeface="Proxima Nova Semibold"/>
            </a:endParaRPr>
          </a:p>
        </p:txBody>
      </p:sp>
      <p:pic>
        <p:nvPicPr>
          <p:cNvPr id="126" name="Google Shape;126;p9"/>
          <p:cNvPicPr preferRelativeResize="0"/>
          <p:nvPr/>
        </p:nvPicPr>
        <p:blipFill rotWithShape="1">
          <a:blip r:embed="rId4">
            <a:alphaModFix/>
          </a:blip>
          <a:srcRect b="0" l="11781" r="27520" t="0"/>
          <a:stretch/>
        </p:blipFill>
        <p:spPr>
          <a:xfrm>
            <a:off x="4458825" y="1487725"/>
            <a:ext cx="2260200" cy="2890575"/>
          </a:xfrm>
          <a:prstGeom prst="rect">
            <a:avLst/>
          </a:prstGeom>
          <a:noFill/>
          <a:ln>
            <a:noFill/>
          </a:ln>
        </p:spPr>
      </p:pic>
      <p:pic>
        <p:nvPicPr>
          <p:cNvPr id="127" name="Google Shape;127;p9"/>
          <p:cNvPicPr preferRelativeResize="0"/>
          <p:nvPr/>
        </p:nvPicPr>
        <p:blipFill rotWithShape="1">
          <a:blip r:embed="rId5">
            <a:alphaModFix/>
          </a:blip>
          <a:srcRect b="10894" l="4901" r="10877" t="32598"/>
          <a:stretch/>
        </p:blipFill>
        <p:spPr>
          <a:xfrm>
            <a:off x="1246900" y="1487725"/>
            <a:ext cx="1472649" cy="1769827"/>
          </a:xfrm>
          <a:prstGeom prst="rect">
            <a:avLst/>
          </a:prstGeom>
          <a:noFill/>
          <a:ln>
            <a:noFill/>
          </a:ln>
        </p:spPr>
      </p:pic>
      <p:pic>
        <p:nvPicPr>
          <p:cNvPr id="128" name="Google Shape;128;p9"/>
          <p:cNvPicPr preferRelativeResize="0"/>
          <p:nvPr/>
        </p:nvPicPr>
        <p:blipFill rotWithShape="1">
          <a:blip r:embed="rId6">
            <a:alphaModFix/>
          </a:blip>
          <a:srcRect b="18089" l="14024" r="11615" t="-428"/>
          <a:stretch/>
        </p:blipFill>
        <p:spPr>
          <a:xfrm>
            <a:off x="2852875" y="1487725"/>
            <a:ext cx="1472650" cy="17698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